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76" r:id="rId5"/>
    <p:sldId id="259" r:id="rId6"/>
    <p:sldId id="260" r:id="rId7"/>
    <p:sldId id="261" r:id="rId8"/>
    <p:sldId id="262" r:id="rId9"/>
    <p:sldId id="277" r:id="rId10"/>
    <p:sldId id="263" r:id="rId11"/>
    <p:sldId id="264" r:id="rId12"/>
    <p:sldId id="265" r:id="rId13"/>
    <p:sldId id="266" r:id="rId14"/>
    <p:sldId id="267" r:id="rId15"/>
    <p:sldId id="268" r:id="rId16"/>
    <p:sldId id="269" r:id="rId17"/>
    <p:sldId id="270" r:id="rId18"/>
    <p:sldId id="278" r:id="rId19"/>
    <p:sldId id="271" r:id="rId20"/>
    <p:sldId id="272" r:id="rId21"/>
    <p:sldId id="273" r:id="rId22"/>
    <p:sldId id="279" r:id="rId23"/>
    <p:sldId id="274" r:id="rId24"/>
    <p:sldId id="275"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71" autoAdjust="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CB36425-C630-466A-9DE4-0BE80F0D460C}" type="datetimeFigureOut">
              <a:rPr lang="en-US" smtClean="0"/>
              <a:pPr/>
              <a:t>3/11/2010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B36425-C630-466A-9DE4-0BE80F0D460C}" type="datetimeFigureOut">
              <a:rPr lang="en-US" smtClean="0"/>
              <a:pPr/>
              <a:t>3/11/2010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CB36425-C630-466A-9DE4-0BE80F0D460C}" type="datetimeFigureOut">
              <a:rPr lang="en-US" smtClean="0"/>
              <a:pPr/>
              <a:t>3/11/2010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CB36425-C630-466A-9DE4-0BE80F0D460C}" type="datetimeFigureOut">
              <a:rPr lang="en-US" smtClean="0"/>
              <a:pPr/>
              <a:t>3/11/2010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CB36425-C630-466A-9DE4-0BE80F0D460C}" type="datetimeFigureOut">
              <a:rPr lang="en-US" smtClean="0"/>
              <a:pPr/>
              <a:t>3/11/2010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CB36425-C630-466A-9DE4-0BE80F0D460C}" type="datetimeFigureOut">
              <a:rPr lang="en-US" smtClean="0"/>
              <a:pPr/>
              <a:t>3/11/2010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CB36425-C630-466A-9DE4-0BE80F0D460C}" type="datetimeFigureOut">
              <a:rPr lang="en-US" smtClean="0"/>
              <a:pPr/>
              <a:t>3/11/2010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B36425-C630-466A-9DE4-0BE80F0D460C}" type="datetimeFigureOut">
              <a:rPr lang="en-US" smtClean="0"/>
              <a:pPr/>
              <a:t>3/11/2010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CB36425-C630-466A-9DE4-0BE80F0D460C}" type="datetimeFigureOut">
              <a:rPr lang="en-US" smtClean="0"/>
              <a:pPr/>
              <a:t>3/11/2010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B36425-C630-466A-9DE4-0BE80F0D460C}" type="datetimeFigureOut">
              <a:rPr lang="en-US" smtClean="0"/>
              <a:pPr/>
              <a:t>3/11/2010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CB36425-C630-466A-9DE4-0BE80F0D460C}" type="datetimeFigureOut">
              <a:rPr lang="en-US" smtClean="0"/>
              <a:pPr/>
              <a:t>3/11/2010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DF9590-DF87-4A33-A12A-7679E2DA55D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B36425-C630-466A-9DE4-0BE80F0D460C}" type="datetimeFigureOut">
              <a:rPr lang="en-US" smtClean="0"/>
              <a:pPr/>
              <a:t>3/11/2010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DF9590-DF87-4A33-A12A-7679E2DA55D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mailto:support@mtivity.com" TargetMode="External"/><Relationship Id="rId2" Type="http://schemas.openxmlformats.org/officeDocument/2006/relationships/hyperlink" Target="http://www.mtivity.com/support"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mtivity.com/support" TargetMode="External"/><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www.mtivity.com/support" TargetMode="Externa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Mtivity Client Support System</a:t>
            </a:r>
            <a:endParaRPr lang="en-US" dirty="0"/>
          </a:p>
        </p:txBody>
      </p:sp>
      <p:sp>
        <p:nvSpPr>
          <p:cNvPr id="3" name="Subtitle 2"/>
          <p:cNvSpPr>
            <a:spLocks noGrp="1"/>
          </p:cNvSpPr>
          <p:nvPr>
            <p:ph type="subTitle" idx="1"/>
          </p:nvPr>
        </p:nvSpPr>
        <p:spPr/>
        <p:txBody>
          <a:bodyPr/>
          <a:lstStyle/>
          <a:p>
            <a:r>
              <a:rPr lang="en-US" dirty="0" smtClean="0"/>
              <a:t>Quick start guide</a:t>
            </a:r>
          </a:p>
        </p:txBody>
      </p:sp>
      <p:pic>
        <p:nvPicPr>
          <p:cNvPr id="4" name="Picture 3" descr="Mtivity logo white.png"/>
          <p:cNvPicPr>
            <a:picLocks noChangeAspect="1"/>
          </p:cNvPicPr>
          <p:nvPr/>
        </p:nvPicPr>
        <p:blipFill>
          <a:blip r:embed="rId2"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2800" dirty="0" smtClean="0"/>
              <a:t>Mtivity Client Support System</a:t>
            </a:r>
            <a:endParaRPr lang="en-US" sz="2800" dirty="0"/>
          </a:p>
        </p:txBody>
      </p:sp>
      <p:sp>
        <p:nvSpPr>
          <p:cNvPr id="3" name="Content Placeholder 2"/>
          <p:cNvSpPr>
            <a:spLocks noGrp="1"/>
          </p:cNvSpPr>
          <p:nvPr>
            <p:ph idx="1"/>
          </p:nvPr>
        </p:nvSpPr>
        <p:spPr>
          <a:xfrm>
            <a:off x="457200" y="1219200"/>
            <a:ext cx="8229600" cy="5334000"/>
          </a:xfrm>
        </p:spPr>
        <p:txBody>
          <a:bodyPr>
            <a:noAutofit/>
          </a:bodyPr>
          <a:lstStyle/>
          <a:p>
            <a:pPr>
              <a:buNone/>
            </a:pPr>
            <a:r>
              <a:rPr lang="en-US" sz="1300" dirty="0"/>
              <a:t> </a:t>
            </a:r>
            <a:r>
              <a:rPr lang="en-US" sz="1300" dirty="0" smtClean="0"/>
              <a:t>We </a:t>
            </a:r>
            <a:r>
              <a:rPr lang="en-US" sz="1300" dirty="0"/>
              <a:t>are very pleased to announce the launch of a new Client Support System for Mtivity. </a:t>
            </a:r>
            <a:r>
              <a:rPr lang="en-US" sz="1300" dirty="0" smtClean="0"/>
              <a:t>  The </a:t>
            </a:r>
            <a:r>
              <a:rPr lang="en-US" sz="1300" dirty="0"/>
              <a:t>new Client Support System will provide you with </a:t>
            </a:r>
            <a:r>
              <a:rPr lang="en-US" sz="1300" dirty="0" smtClean="0"/>
              <a:t>more support </a:t>
            </a:r>
            <a:r>
              <a:rPr lang="en-US" sz="1300" dirty="0"/>
              <a:t>than ever before, enhancing your use of Mtivity on a daily basis.</a:t>
            </a:r>
          </a:p>
          <a:p>
            <a:pPr>
              <a:buNone/>
            </a:pPr>
            <a:endParaRPr lang="en-US" sz="1300" dirty="0" smtClean="0"/>
          </a:p>
          <a:p>
            <a:pPr>
              <a:buNone/>
            </a:pPr>
            <a:r>
              <a:rPr lang="en-US" sz="1300" dirty="0" smtClean="0"/>
              <a:t>Key </a:t>
            </a:r>
            <a:r>
              <a:rPr lang="en-US" sz="1300" dirty="0"/>
              <a:t>Benefits of the new Client Support System:</a:t>
            </a:r>
          </a:p>
          <a:p>
            <a:pPr>
              <a:buNone/>
            </a:pPr>
            <a:endParaRPr lang="en-US" sz="1300" dirty="0"/>
          </a:p>
          <a:p>
            <a:pPr lvl="0"/>
            <a:r>
              <a:rPr lang="en-US" sz="1300" dirty="0"/>
              <a:t>User Profiles – Create your own profile and track requests, view client specific information and submit requests with ease.  </a:t>
            </a:r>
            <a:endParaRPr lang="en-US" sz="1300" dirty="0" smtClean="0"/>
          </a:p>
          <a:p>
            <a:pPr lvl="0"/>
            <a:endParaRPr lang="en-US" sz="1300" dirty="0"/>
          </a:p>
          <a:p>
            <a:pPr lvl="0"/>
            <a:r>
              <a:rPr lang="en-US" sz="1300" dirty="0"/>
              <a:t>Online Request Submitting – By completing the form online, with a few pieces of specific information we will be able to greater assist you.  </a:t>
            </a:r>
            <a:endParaRPr lang="en-US" sz="1300" dirty="0" smtClean="0"/>
          </a:p>
          <a:p>
            <a:pPr lvl="0"/>
            <a:endParaRPr lang="en-US" sz="1300" dirty="0"/>
          </a:p>
          <a:p>
            <a:pPr lvl="0"/>
            <a:r>
              <a:rPr lang="en-US" sz="1300" dirty="0"/>
              <a:t>Contact – support requests will be answered through the system, but also answers will generate an email to you so you won’t miss out if you don’t log on</a:t>
            </a:r>
            <a:r>
              <a:rPr lang="en-US" sz="1300" dirty="0" smtClean="0"/>
              <a:t>.</a:t>
            </a:r>
          </a:p>
          <a:p>
            <a:pPr lvl="0"/>
            <a:endParaRPr lang="en-US" sz="1300" dirty="0"/>
          </a:p>
          <a:p>
            <a:pPr lvl="0"/>
            <a:r>
              <a:rPr lang="en-US" sz="1300" dirty="0"/>
              <a:t>News – your home page will show news items and updates about Mtivity</a:t>
            </a:r>
            <a:r>
              <a:rPr lang="en-US" sz="1300" dirty="0" smtClean="0"/>
              <a:t>.</a:t>
            </a:r>
          </a:p>
          <a:p>
            <a:pPr lvl="0"/>
            <a:endParaRPr lang="en-US" sz="1300" dirty="0"/>
          </a:p>
          <a:p>
            <a:pPr lvl="0"/>
            <a:r>
              <a:rPr lang="en-US" sz="1300" dirty="0"/>
              <a:t>Forums – Announcements, FAQs, Guides and Documents and client specific areas. You will be able to easily find answers to your questions here. You can also participate in some forums and help grow the information that will assist all clients. </a:t>
            </a:r>
            <a:endParaRPr lang="en-US" sz="1300" dirty="0" smtClean="0"/>
          </a:p>
          <a:p>
            <a:pPr lvl="0"/>
            <a:endParaRPr lang="en-US" sz="1300" dirty="0"/>
          </a:p>
          <a:p>
            <a:pPr>
              <a:buNone/>
            </a:pPr>
            <a:r>
              <a:rPr lang="en-US" sz="1300" dirty="0"/>
              <a:t>We will still be able to deal with support requests via email, telephone and </a:t>
            </a:r>
            <a:r>
              <a:rPr lang="en-US" sz="1300" dirty="0" smtClean="0"/>
              <a:t>Skype </a:t>
            </a:r>
            <a:r>
              <a:rPr lang="en-US" sz="1300" dirty="0"/>
              <a:t>– but every request will be logged into the Support System to give Mtivity Support Staff enhanced management of all support requests. </a:t>
            </a:r>
          </a:p>
          <a:p>
            <a:pPr>
              <a:buNone/>
            </a:pPr>
            <a:endParaRPr lang="en-US" sz="1300" dirty="0"/>
          </a:p>
          <a:p>
            <a:endParaRPr lang="en-US" sz="1300" dirty="0"/>
          </a:p>
        </p:txBody>
      </p:sp>
      <p:pic>
        <p:nvPicPr>
          <p:cNvPr id="4" name="Picture 3" descr="Mtivity logo white.png"/>
          <p:cNvPicPr>
            <a:picLocks noChangeAspect="1"/>
          </p:cNvPicPr>
          <p:nvPr/>
        </p:nvPicPr>
        <p:blipFill>
          <a:blip r:embed="rId2"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t>How to contact Mtivity Support</a:t>
            </a:r>
            <a:endParaRPr lang="en-US" sz="2800" dirty="0"/>
          </a:p>
        </p:txBody>
      </p:sp>
      <p:sp>
        <p:nvSpPr>
          <p:cNvPr id="3" name="Content Placeholder 2"/>
          <p:cNvSpPr>
            <a:spLocks noGrp="1"/>
          </p:cNvSpPr>
          <p:nvPr>
            <p:ph idx="1"/>
          </p:nvPr>
        </p:nvSpPr>
        <p:spPr>
          <a:xfrm>
            <a:off x="457200" y="1219200"/>
            <a:ext cx="8229600" cy="4906963"/>
          </a:xfrm>
        </p:spPr>
        <p:txBody>
          <a:bodyPr>
            <a:normAutofit fontScale="92500" lnSpcReduction="10000"/>
          </a:bodyPr>
          <a:lstStyle/>
          <a:p>
            <a:pPr>
              <a:buNone/>
            </a:pPr>
            <a:r>
              <a:rPr lang="en-US" sz="1600" b="1" dirty="0" smtClean="0"/>
              <a:t>Primary Support Desk:</a:t>
            </a:r>
          </a:p>
          <a:p>
            <a:pPr>
              <a:buNone/>
            </a:pPr>
            <a:r>
              <a:rPr lang="en-US" sz="1600" b="1" dirty="0" smtClean="0">
                <a:hlinkClick r:id="rId2"/>
              </a:rPr>
              <a:t>www.mtivity.com/support</a:t>
            </a:r>
            <a:endParaRPr lang="en-US" sz="1600" b="1" dirty="0" smtClean="0"/>
          </a:p>
          <a:p>
            <a:pPr>
              <a:buNone/>
            </a:pPr>
            <a:endParaRPr lang="en-US" sz="1600" b="1" dirty="0" smtClean="0"/>
          </a:p>
          <a:p>
            <a:pPr>
              <a:buNone/>
            </a:pPr>
            <a:r>
              <a:rPr lang="en-US" sz="1600" b="1" i="1" dirty="0" smtClean="0"/>
              <a:t>This is our new Client Support System, and we would greatly appreciate you </a:t>
            </a:r>
            <a:r>
              <a:rPr lang="en-US" sz="1600" b="1" i="1" dirty="0" smtClean="0"/>
              <a:t>trying </a:t>
            </a:r>
            <a:r>
              <a:rPr lang="en-US" sz="1600" b="1" i="1" dirty="0" smtClean="0"/>
              <a:t>this method before any other to solve your query, problem or bug.</a:t>
            </a:r>
          </a:p>
          <a:p>
            <a:pPr>
              <a:buNone/>
            </a:pPr>
            <a:endParaRPr lang="en-US" sz="1400" dirty="0" smtClean="0"/>
          </a:p>
          <a:p>
            <a:pPr>
              <a:buNone/>
            </a:pPr>
            <a:r>
              <a:rPr lang="en-US" sz="1400" dirty="0" smtClean="0"/>
              <a:t>Other methods to contact Mtivity Support:</a:t>
            </a:r>
          </a:p>
          <a:p>
            <a:pPr>
              <a:buNone/>
            </a:pPr>
            <a:endParaRPr lang="en-US" sz="1400" dirty="0" smtClean="0"/>
          </a:p>
          <a:p>
            <a:pPr>
              <a:buNone/>
            </a:pPr>
            <a:r>
              <a:rPr lang="en-US" sz="1400" dirty="0" smtClean="0"/>
              <a:t>Email: </a:t>
            </a:r>
          </a:p>
          <a:p>
            <a:pPr>
              <a:buNone/>
            </a:pPr>
            <a:r>
              <a:rPr lang="en-US" sz="1400" dirty="0" smtClean="0">
                <a:hlinkClick r:id="rId3"/>
              </a:rPr>
              <a:t>support@mtivity.com</a:t>
            </a:r>
            <a:r>
              <a:rPr lang="en-US" sz="1400" dirty="0" smtClean="0"/>
              <a:t> </a:t>
            </a:r>
          </a:p>
          <a:p>
            <a:pPr>
              <a:buNone/>
            </a:pPr>
            <a:r>
              <a:rPr lang="en-US" sz="1400" dirty="0" smtClean="0"/>
              <a:t>This email address will </a:t>
            </a:r>
            <a:r>
              <a:rPr lang="en-US" sz="1400" dirty="0" smtClean="0"/>
              <a:t>direct all emails to our Client Support System, where they will be converted into a Request.  However, </a:t>
            </a:r>
            <a:r>
              <a:rPr lang="en-US" sz="1400" dirty="0" smtClean="0"/>
              <a:t>w</a:t>
            </a:r>
            <a:r>
              <a:rPr lang="en-US" sz="1400" dirty="0" smtClean="0"/>
              <a:t>e </a:t>
            </a:r>
            <a:r>
              <a:rPr lang="en-US" sz="1400" dirty="0" smtClean="0"/>
              <a:t>can help you more if you directly go to </a:t>
            </a:r>
            <a:r>
              <a:rPr lang="en-US" sz="1400" dirty="0" smtClean="0"/>
              <a:t>our system first, </a:t>
            </a:r>
            <a:r>
              <a:rPr lang="en-US" sz="1400" dirty="0" smtClean="0"/>
              <a:t>as you will be able to provide more specific </a:t>
            </a:r>
            <a:r>
              <a:rPr lang="en-US" sz="1400" dirty="0" smtClean="0"/>
              <a:t>details, which can </a:t>
            </a:r>
            <a:r>
              <a:rPr lang="en-US" sz="1400" dirty="0" smtClean="0"/>
              <a:t>enable us to solve your case quicker and more effectively. </a:t>
            </a:r>
          </a:p>
          <a:p>
            <a:pPr>
              <a:buNone/>
            </a:pPr>
            <a:endParaRPr lang="en-US" sz="1400" dirty="0" smtClean="0"/>
          </a:p>
          <a:p>
            <a:pPr>
              <a:buNone/>
            </a:pPr>
            <a:r>
              <a:rPr lang="en-US" sz="1400" dirty="0" smtClean="0"/>
              <a:t>Skype: </a:t>
            </a:r>
          </a:p>
          <a:p>
            <a:pPr>
              <a:buNone/>
            </a:pPr>
            <a:r>
              <a:rPr lang="en-US" sz="1400" dirty="0" smtClean="0"/>
              <a:t>Mtivity.support</a:t>
            </a:r>
          </a:p>
          <a:p>
            <a:pPr>
              <a:buNone/>
            </a:pPr>
            <a:r>
              <a:rPr lang="en-US" sz="1400" dirty="0" smtClean="0"/>
              <a:t>You can IM or call us on Skype. </a:t>
            </a:r>
          </a:p>
          <a:p>
            <a:pPr>
              <a:buNone/>
            </a:pPr>
            <a:endParaRPr lang="en-US" sz="1400" dirty="0" smtClean="0"/>
          </a:p>
          <a:p>
            <a:pPr>
              <a:buNone/>
            </a:pPr>
            <a:r>
              <a:rPr lang="en-US" sz="1400" dirty="0" smtClean="0"/>
              <a:t>Tel:  </a:t>
            </a:r>
          </a:p>
          <a:p>
            <a:pPr>
              <a:buNone/>
            </a:pPr>
            <a:r>
              <a:rPr lang="en-US" sz="1400" dirty="0" smtClean="0"/>
              <a:t>UK Support Desk: +44 (0)333 666 1890 (M-F, 9am – 5.30pm GMT)</a:t>
            </a:r>
          </a:p>
          <a:p>
            <a:pPr>
              <a:buNone/>
            </a:pPr>
            <a:r>
              <a:rPr lang="en-US" sz="1400" dirty="0" smtClean="0"/>
              <a:t>US Support Desk: +1 (585) 200 3151 (M-F, 9am – 5.30pm EST)</a:t>
            </a:r>
            <a:endParaRPr lang="en-US" sz="1400" dirty="0"/>
          </a:p>
        </p:txBody>
      </p:sp>
      <p:pic>
        <p:nvPicPr>
          <p:cNvPr id="4" name="Picture 3" descr="Mtivity logo white.png"/>
          <p:cNvPicPr>
            <a:picLocks noChangeAspect="1"/>
          </p:cNvPicPr>
          <p:nvPr/>
        </p:nvPicPr>
        <p:blipFill>
          <a:blip r:embed="rId4"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0"/>
            <a:ext cx="8229600" cy="1143000"/>
          </a:xfrm>
        </p:spPr>
        <p:txBody>
          <a:bodyPr>
            <a:normAutofit fontScale="90000"/>
          </a:bodyPr>
          <a:lstStyle/>
          <a:p>
            <a:r>
              <a:rPr lang="en-US" dirty="0" smtClean="0"/>
              <a:t>First time user: Setting up a profile on mtivity.com/support</a:t>
            </a:r>
            <a:endParaRPr lang="en-US" dirty="0"/>
          </a:p>
        </p:txBody>
      </p:sp>
      <p:pic>
        <p:nvPicPr>
          <p:cNvPr id="4" name="Picture 3" descr="Mtivity logo white.png"/>
          <p:cNvPicPr>
            <a:picLocks noChangeAspect="1"/>
          </p:cNvPicPr>
          <p:nvPr/>
        </p:nvPicPr>
        <p:blipFill>
          <a:blip r:embed="rId2" cstate="print"/>
          <a:stretch>
            <a:fillRect/>
          </a:stretch>
        </p:blipFill>
        <p:spPr>
          <a:xfrm>
            <a:off x="7632070" y="0"/>
            <a:ext cx="1511930" cy="6096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t>Quick Start Guide for www.mtivity.com/support</a:t>
            </a:r>
            <a:endParaRPr lang="en-US" sz="2800" dirty="0"/>
          </a:p>
        </p:txBody>
      </p:sp>
      <p:pic>
        <p:nvPicPr>
          <p:cNvPr id="1026" name="Picture 2"/>
          <p:cNvPicPr>
            <a:picLocks noChangeAspect="1" noChangeArrowheads="1"/>
          </p:cNvPicPr>
          <p:nvPr/>
        </p:nvPicPr>
        <p:blipFill>
          <a:blip r:embed="rId2" cstate="print"/>
          <a:srcRect/>
          <a:stretch>
            <a:fillRect/>
          </a:stretch>
        </p:blipFill>
        <p:spPr bwMode="auto">
          <a:xfrm>
            <a:off x="152400" y="2286000"/>
            <a:ext cx="8851324" cy="4343400"/>
          </a:xfrm>
          <a:prstGeom prst="rect">
            <a:avLst/>
          </a:prstGeom>
          <a:noFill/>
          <a:ln w="9525">
            <a:solidFill>
              <a:schemeClr val="tx1"/>
            </a:solidFill>
            <a:miter lim="800000"/>
            <a:headEnd/>
            <a:tailEnd/>
          </a:ln>
        </p:spPr>
      </p:pic>
      <p:sp>
        <p:nvSpPr>
          <p:cNvPr id="6" name="TextBox 5"/>
          <p:cNvSpPr txBox="1"/>
          <p:nvPr/>
        </p:nvSpPr>
        <p:spPr>
          <a:xfrm>
            <a:off x="533400" y="1219200"/>
            <a:ext cx="8153400" cy="1169551"/>
          </a:xfrm>
          <a:prstGeom prst="rect">
            <a:avLst/>
          </a:prstGeom>
          <a:noFill/>
        </p:spPr>
        <p:txBody>
          <a:bodyPr wrap="square" rtlCol="0">
            <a:spAutoFit/>
          </a:bodyPr>
          <a:lstStyle/>
          <a:p>
            <a:r>
              <a:rPr lang="en-US" sz="1400" b="1" dirty="0" smtClean="0"/>
              <a:t>First Time User: </a:t>
            </a:r>
          </a:p>
          <a:p>
            <a:endParaRPr lang="en-US" sz="1400" dirty="0"/>
          </a:p>
          <a:p>
            <a:r>
              <a:rPr lang="en-US" sz="1400" dirty="0" smtClean="0"/>
              <a:t>Go to </a:t>
            </a:r>
            <a:r>
              <a:rPr lang="en-US" sz="1400" dirty="0" smtClean="0">
                <a:hlinkClick r:id="rId3"/>
              </a:rPr>
              <a:t>www.mtivity.com/support</a:t>
            </a:r>
            <a:r>
              <a:rPr lang="en-US" sz="1400" dirty="0" smtClean="0"/>
              <a:t>, as a first time user you will </a:t>
            </a:r>
            <a:r>
              <a:rPr lang="en-US" sz="1400" dirty="0" smtClean="0"/>
              <a:t>arrive </a:t>
            </a:r>
            <a:r>
              <a:rPr lang="en-US" sz="1400" dirty="0" smtClean="0"/>
              <a:t>at this page. As you have not used </a:t>
            </a:r>
            <a:r>
              <a:rPr lang="en-US" sz="1400" dirty="0" smtClean="0"/>
              <a:t>this system </a:t>
            </a:r>
            <a:r>
              <a:rPr lang="en-US" sz="1400" dirty="0" smtClean="0"/>
              <a:t>before you will not have a profile yet (your Mtivity login will not work</a:t>
            </a:r>
            <a:r>
              <a:rPr lang="en-US" sz="1400" dirty="0" smtClean="0"/>
              <a:t>) and will be asked to create one.</a:t>
            </a:r>
            <a:endParaRPr lang="en-US" sz="1400" dirty="0" smtClean="0"/>
          </a:p>
          <a:p>
            <a:endParaRPr lang="en-US" sz="1400" dirty="0"/>
          </a:p>
        </p:txBody>
      </p:sp>
      <p:sp>
        <p:nvSpPr>
          <p:cNvPr id="7" name="Rectangular Callout 6"/>
          <p:cNvSpPr/>
          <p:nvPr/>
        </p:nvSpPr>
        <p:spPr>
          <a:xfrm>
            <a:off x="4648200" y="4572000"/>
            <a:ext cx="3200400" cy="990600"/>
          </a:xfrm>
          <a:prstGeom prst="wedgeRectCallout">
            <a:avLst>
              <a:gd name="adj1" fmla="val -99601"/>
              <a:gd name="adj2" fmla="val 4242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400" dirty="0" smtClean="0"/>
              <a:t>Click here to set up your profile – this is a very quick and easy process and only needs to be done once. </a:t>
            </a:r>
            <a:endParaRPr lang="en-US" sz="1400" dirty="0"/>
          </a:p>
        </p:txBody>
      </p:sp>
      <p:pic>
        <p:nvPicPr>
          <p:cNvPr id="8" name="Picture 7" descr="Mtivity logo white.png"/>
          <p:cNvPicPr>
            <a:picLocks noChangeAspect="1"/>
          </p:cNvPicPr>
          <p:nvPr/>
        </p:nvPicPr>
        <p:blipFill>
          <a:blip r:embed="rId4"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762000" y="304800"/>
            <a:ext cx="7620000" cy="523220"/>
          </a:xfrm>
          <a:prstGeom prst="rect">
            <a:avLst/>
          </a:prstGeom>
        </p:spPr>
        <p:txBody>
          <a:bodyPr wrap="square" anchor="ctr">
            <a:spAutoFit/>
          </a:bodyPr>
          <a:lstStyle/>
          <a:p>
            <a:pPr algn="ctr"/>
            <a:r>
              <a:rPr lang="en-US" sz="2800" dirty="0" smtClean="0"/>
              <a:t>Creating your profile for Mtivity Support</a:t>
            </a:r>
            <a:endParaRPr lang="en-US" sz="2800" dirty="0"/>
          </a:p>
        </p:txBody>
      </p:sp>
      <p:pic>
        <p:nvPicPr>
          <p:cNvPr id="2050" name="Picture 2"/>
          <p:cNvPicPr>
            <a:picLocks noChangeAspect="1" noChangeArrowheads="1"/>
          </p:cNvPicPr>
          <p:nvPr/>
        </p:nvPicPr>
        <p:blipFill>
          <a:blip r:embed="rId2" cstate="print"/>
          <a:srcRect/>
          <a:stretch>
            <a:fillRect/>
          </a:stretch>
        </p:blipFill>
        <p:spPr bwMode="auto">
          <a:xfrm>
            <a:off x="304800" y="1828800"/>
            <a:ext cx="8534400" cy="4635874"/>
          </a:xfrm>
          <a:prstGeom prst="rect">
            <a:avLst/>
          </a:prstGeom>
          <a:noFill/>
          <a:ln w="9525">
            <a:solidFill>
              <a:schemeClr val="tx1"/>
            </a:solidFill>
            <a:miter lim="800000"/>
            <a:headEnd/>
            <a:tailEnd/>
          </a:ln>
        </p:spPr>
      </p:pic>
      <p:sp>
        <p:nvSpPr>
          <p:cNvPr id="6" name="TextBox 5"/>
          <p:cNvSpPr txBox="1"/>
          <p:nvPr/>
        </p:nvSpPr>
        <p:spPr>
          <a:xfrm>
            <a:off x="533400" y="990600"/>
            <a:ext cx="7848600" cy="523220"/>
          </a:xfrm>
          <a:prstGeom prst="rect">
            <a:avLst/>
          </a:prstGeom>
          <a:noFill/>
        </p:spPr>
        <p:txBody>
          <a:bodyPr wrap="square" rtlCol="0">
            <a:spAutoFit/>
          </a:bodyPr>
          <a:lstStyle/>
          <a:p>
            <a:r>
              <a:rPr lang="en-US" sz="1400" dirty="0" smtClean="0"/>
              <a:t>S</a:t>
            </a:r>
            <a:r>
              <a:rPr lang="en-US" sz="1400" dirty="0" smtClean="0"/>
              <a:t>ign </a:t>
            </a:r>
            <a:r>
              <a:rPr lang="en-US" sz="1400" dirty="0" smtClean="0"/>
              <a:t>up is quick and easy, no long form to fill in. </a:t>
            </a:r>
            <a:r>
              <a:rPr lang="en-US" sz="1400" dirty="0" smtClean="0"/>
              <a:t>Simply enter your </a:t>
            </a:r>
            <a:r>
              <a:rPr lang="en-US" sz="1400" dirty="0" smtClean="0"/>
              <a:t>name, email address, a password and then type the words you see for an extra security measure. </a:t>
            </a:r>
            <a:endParaRPr lang="en-US" sz="1400" dirty="0"/>
          </a:p>
        </p:txBody>
      </p:sp>
      <p:sp>
        <p:nvSpPr>
          <p:cNvPr id="7" name="Rectangular Callout 6"/>
          <p:cNvSpPr/>
          <p:nvPr/>
        </p:nvSpPr>
        <p:spPr>
          <a:xfrm>
            <a:off x="3124200" y="5486400"/>
            <a:ext cx="4114800" cy="685800"/>
          </a:xfrm>
          <a:prstGeom prst="wedgeRectCallout">
            <a:avLst>
              <a:gd name="adj1" fmla="val -82185"/>
              <a:gd name="adj2" fmla="val 4506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Click </a:t>
            </a:r>
            <a:r>
              <a:rPr lang="en-US" sz="1400" b="1" dirty="0" smtClean="0"/>
              <a:t>Sign me up! </a:t>
            </a:r>
            <a:r>
              <a:rPr lang="en-US" sz="1400" dirty="0" smtClean="0"/>
              <a:t>To complete the registration process. </a:t>
            </a:r>
            <a:endParaRPr lang="en-US" sz="1400" dirty="0"/>
          </a:p>
        </p:txBody>
      </p:sp>
      <p:pic>
        <p:nvPicPr>
          <p:cNvPr id="8" name="Picture 7"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fontScale="90000"/>
          </a:bodyPr>
          <a:lstStyle/>
          <a:p>
            <a:r>
              <a:rPr lang="en-US" sz="2800" dirty="0" smtClean="0"/>
              <a:t>Creating your profile for Mtivity Support</a:t>
            </a:r>
            <a:br>
              <a:rPr lang="en-US" sz="2800" dirty="0" smtClean="0"/>
            </a:br>
            <a:endParaRPr lang="en-US" sz="2800" dirty="0"/>
          </a:p>
        </p:txBody>
      </p:sp>
      <p:pic>
        <p:nvPicPr>
          <p:cNvPr id="3074" name="Picture 2"/>
          <p:cNvPicPr>
            <a:picLocks noChangeAspect="1" noChangeArrowheads="1"/>
          </p:cNvPicPr>
          <p:nvPr/>
        </p:nvPicPr>
        <p:blipFill>
          <a:blip r:embed="rId2" cstate="print"/>
          <a:srcRect/>
          <a:stretch>
            <a:fillRect/>
          </a:stretch>
        </p:blipFill>
        <p:spPr bwMode="auto">
          <a:xfrm>
            <a:off x="457200" y="1209930"/>
            <a:ext cx="8001000" cy="2551472"/>
          </a:xfrm>
          <a:prstGeom prst="rect">
            <a:avLst/>
          </a:prstGeom>
          <a:noFill/>
          <a:ln w="9525">
            <a:solidFill>
              <a:schemeClr val="tx1"/>
            </a:solidFill>
            <a:miter lim="800000"/>
            <a:headEnd/>
            <a:tailEnd/>
          </a:ln>
        </p:spPr>
      </p:pic>
      <p:pic>
        <p:nvPicPr>
          <p:cNvPr id="3075" name="Picture 3"/>
          <p:cNvPicPr>
            <a:picLocks noChangeAspect="1" noChangeArrowheads="1"/>
          </p:cNvPicPr>
          <p:nvPr/>
        </p:nvPicPr>
        <p:blipFill>
          <a:blip r:embed="rId3" cstate="print"/>
          <a:srcRect/>
          <a:stretch>
            <a:fillRect/>
          </a:stretch>
        </p:blipFill>
        <p:spPr bwMode="auto">
          <a:xfrm>
            <a:off x="228600" y="4495800"/>
            <a:ext cx="8313634" cy="1981200"/>
          </a:xfrm>
          <a:prstGeom prst="rect">
            <a:avLst/>
          </a:prstGeom>
          <a:noFill/>
          <a:ln w="9525">
            <a:solidFill>
              <a:schemeClr val="tx1"/>
            </a:solidFill>
            <a:miter lim="800000"/>
            <a:headEnd/>
            <a:tailEnd/>
          </a:ln>
        </p:spPr>
      </p:pic>
      <p:sp>
        <p:nvSpPr>
          <p:cNvPr id="6" name="TextBox 5"/>
          <p:cNvSpPr txBox="1"/>
          <p:nvPr/>
        </p:nvSpPr>
        <p:spPr>
          <a:xfrm>
            <a:off x="457200" y="762000"/>
            <a:ext cx="8229600" cy="307777"/>
          </a:xfrm>
          <a:prstGeom prst="rect">
            <a:avLst/>
          </a:prstGeom>
          <a:noFill/>
        </p:spPr>
        <p:txBody>
          <a:bodyPr wrap="square" rtlCol="0">
            <a:spAutoFit/>
          </a:bodyPr>
          <a:lstStyle/>
          <a:p>
            <a:r>
              <a:rPr lang="en-US" sz="1400" dirty="0" smtClean="0"/>
              <a:t>You will then </a:t>
            </a:r>
            <a:r>
              <a:rPr lang="en-US" sz="1400" dirty="0" smtClean="0"/>
              <a:t>see a </a:t>
            </a:r>
            <a:r>
              <a:rPr lang="en-US" sz="1400" dirty="0" smtClean="0"/>
              <a:t>notice </a:t>
            </a:r>
            <a:r>
              <a:rPr lang="en-US" sz="1400" dirty="0" smtClean="0"/>
              <a:t>to let you </a:t>
            </a:r>
            <a:r>
              <a:rPr lang="en-US" sz="1400" dirty="0" smtClean="0"/>
              <a:t>know this part of your </a:t>
            </a:r>
            <a:r>
              <a:rPr lang="en-US" sz="1400" dirty="0" smtClean="0"/>
              <a:t>sign up is </a:t>
            </a:r>
            <a:r>
              <a:rPr lang="en-US" sz="1400" dirty="0" smtClean="0"/>
              <a:t>complete</a:t>
            </a:r>
            <a:r>
              <a:rPr lang="en-US" sz="1400" dirty="0" smtClean="0"/>
              <a:t>. </a:t>
            </a:r>
            <a:endParaRPr lang="en-US" sz="1400" dirty="0"/>
          </a:p>
        </p:txBody>
      </p:sp>
      <p:sp>
        <p:nvSpPr>
          <p:cNvPr id="7" name="TextBox 6"/>
          <p:cNvSpPr txBox="1"/>
          <p:nvPr/>
        </p:nvSpPr>
        <p:spPr>
          <a:xfrm>
            <a:off x="533400" y="3886200"/>
            <a:ext cx="8001000" cy="523220"/>
          </a:xfrm>
          <a:prstGeom prst="rect">
            <a:avLst/>
          </a:prstGeom>
          <a:noFill/>
        </p:spPr>
        <p:txBody>
          <a:bodyPr wrap="square" rtlCol="0">
            <a:spAutoFit/>
          </a:bodyPr>
          <a:lstStyle/>
          <a:p>
            <a:r>
              <a:rPr lang="en-US" sz="1400" dirty="0" smtClean="0"/>
              <a:t>Before you can use the system, you will need to verify your email address. Please </a:t>
            </a:r>
            <a:r>
              <a:rPr lang="en-US" sz="1400" dirty="0" smtClean="0"/>
              <a:t>c</a:t>
            </a:r>
            <a:r>
              <a:rPr lang="en-US" sz="1400" dirty="0" smtClean="0"/>
              <a:t>heck </a:t>
            </a:r>
            <a:r>
              <a:rPr lang="en-US" sz="1400" dirty="0" smtClean="0"/>
              <a:t>your email, and you should have a message from </a:t>
            </a:r>
            <a:r>
              <a:rPr lang="en-US" sz="1400" dirty="0" smtClean="0"/>
              <a:t>us</a:t>
            </a:r>
            <a:r>
              <a:rPr lang="en-US" sz="1400" dirty="0" smtClean="0"/>
              <a:t> </a:t>
            </a:r>
            <a:r>
              <a:rPr lang="en-US" sz="1400" dirty="0" smtClean="0"/>
              <a:t>(Check Junk / Spam if no email after a few minutes), then click on the link.</a:t>
            </a:r>
            <a:endParaRPr lang="en-US" sz="1400" dirty="0"/>
          </a:p>
        </p:txBody>
      </p:sp>
      <p:sp>
        <p:nvSpPr>
          <p:cNvPr id="8" name="Rectangular Callout 7"/>
          <p:cNvSpPr/>
          <p:nvPr/>
        </p:nvSpPr>
        <p:spPr>
          <a:xfrm>
            <a:off x="3886200" y="5486400"/>
            <a:ext cx="3733800" cy="381000"/>
          </a:xfrm>
          <a:prstGeom prst="wedgeRectCallout">
            <a:avLst>
              <a:gd name="adj1" fmla="val -64161"/>
              <a:gd name="adj2" fmla="val -1442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Follow this link to verify your profile.</a:t>
            </a:r>
            <a:endParaRPr lang="en-US" sz="1400" dirty="0"/>
          </a:p>
        </p:txBody>
      </p:sp>
      <p:pic>
        <p:nvPicPr>
          <p:cNvPr id="9" name="Picture 8" descr="Mtivity logo white.png"/>
          <p:cNvPicPr>
            <a:picLocks noChangeAspect="1"/>
          </p:cNvPicPr>
          <p:nvPr/>
        </p:nvPicPr>
        <p:blipFill>
          <a:blip r:embed="rId4"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92162"/>
          </a:xfrm>
        </p:spPr>
        <p:txBody>
          <a:bodyPr>
            <a:normAutofit/>
          </a:bodyPr>
          <a:lstStyle/>
          <a:p>
            <a:r>
              <a:rPr lang="en-US" sz="2800" dirty="0"/>
              <a:t>Y</a:t>
            </a:r>
            <a:r>
              <a:rPr lang="en-US" sz="2800" dirty="0" smtClean="0"/>
              <a:t>our Mtivity Client Support System</a:t>
            </a:r>
            <a:endParaRPr lang="en-US" sz="2800" dirty="0"/>
          </a:p>
        </p:txBody>
      </p:sp>
      <p:pic>
        <p:nvPicPr>
          <p:cNvPr id="4098" name="Picture 2"/>
          <p:cNvPicPr>
            <a:picLocks noChangeAspect="1" noChangeArrowheads="1"/>
          </p:cNvPicPr>
          <p:nvPr/>
        </p:nvPicPr>
        <p:blipFill>
          <a:blip r:embed="rId2" cstate="print"/>
          <a:srcRect/>
          <a:stretch>
            <a:fillRect/>
          </a:stretch>
        </p:blipFill>
        <p:spPr bwMode="auto">
          <a:xfrm>
            <a:off x="228600" y="1905000"/>
            <a:ext cx="8610599" cy="4228240"/>
          </a:xfrm>
          <a:prstGeom prst="rect">
            <a:avLst/>
          </a:prstGeom>
          <a:noFill/>
          <a:ln w="9525">
            <a:solidFill>
              <a:schemeClr val="tx1"/>
            </a:solidFill>
            <a:miter lim="800000"/>
            <a:headEnd/>
            <a:tailEnd/>
          </a:ln>
        </p:spPr>
      </p:pic>
      <p:sp>
        <p:nvSpPr>
          <p:cNvPr id="5" name="TextBox 4"/>
          <p:cNvSpPr txBox="1"/>
          <p:nvPr/>
        </p:nvSpPr>
        <p:spPr>
          <a:xfrm>
            <a:off x="609600" y="1066800"/>
            <a:ext cx="7848600" cy="523220"/>
          </a:xfrm>
          <a:prstGeom prst="rect">
            <a:avLst/>
          </a:prstGeom>
          <a:noFill/>
        </p:spPr>
        <p:txBody>
          <a:bodyPr wrap="square" rtlCol="0">
            <a:spAutoFit/>
          </a:bodyPr>
          <a:lstStyle/>
          <a:p>
            <a:r>
              <a:rPr lang="en-US" sz="1400" dirty="0" smtClean="0"/>
              <a:t>This is your home page, this is the page you will get to when you next login. Make sure you save your email and password somewhere safe! </a:t>
            </a:r>
            <a:endParaRPr lang="en-US" sz="1400" dirty="0"/>
          </a:p>
        </p:txBody>
      </p:sp>
      <p:pic>
        <p:nvPicPr>
          <p:cNvPr id="6" name="Picture 5"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Submitting A Request to Mtivity Support</a:t>
            </a:r>
            <a:endParaRPr lang="en-US" dirty="0"/>
          </a:p>
        </p:txBody>
      </p:sp>
      <p:pic>
        <p:nvPicPr>
          <p:cNvPr id="4" name="Picture 3" descr="Mtivity logo white.png"/>
          <p:cNvPicPr>
            <a:picLocks noChangeAspect="1"/>
          </p:cNvPicPr>
          <p:nvPr/>
        </p:nvPicPr>
        <p:blipFill>
          <a:blip r:embed="rId2" cstate="print"/>
          <a:stretch>
            <a:fillRect/>
          </a:stretch>
        </p:blipFill>
        <p:spPr>
          <a:xfrm>
            <a:off x="7632070" y="0"/>
            <a:ext cx="1511930" cy="6096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t>How to use Mtivity Client Support System.</a:t>
            </a:r>
            <a:endParaRPr lang="en-US" sz="2800" dirty="0"/>
          </a:p>
        </p:txBody>
      </p:sp>
      <p:sp>
        <p:nvSpPr>
          <p:cNvPr id="4" name="TextBox 3"/>
          <p:cNvSpPr txBox="1"/>
          <p:nvPr/>
        </p:nvSpPr>
        <p:spPr>
          <a:xfrm>
            <a:off x="1066800" y="1371600"/>
            <a:ext cx="6934200" cy="1815882"/>
          </a:xfrm>
          <a:prstGeom prst="rect">
            <a:avLst/>
          </a:prstGeom>
          <a:noFill/>
        </p:spPr>
        <p:txBody>
          <a:bodyPr wrap="square" rtlCol="0">
            <a:spAutoFit/>
          </a:bodyPr>
          <a:lstStyle/>
          <a:p>
            <a:r>
              <a:rPr lang="en-US" sz="1400" dirty="0" smtClean="0"/>
              <a:t>Now we will look at some of the functions of </a:t>
            </a:r>
            <a:r>
              <a:rPr lang="en-US" sz="1400" dirty="0" smtClean="0"/>
              <a:t>the Mtivity Client Support System</a:t>
            </a:r>
            <a:r>
              <a:rPr lang="en-US" sz="1400" dirty="0" smtClean="0"/>
              <a:t>.</a:t>
            </a:r>
            <a:endParaRPr lang="en-US" sz="1400" dirty="0" smtClean="0"/>
          </a:p>
          <a:p>
            <a:endParaRPr lang="en-US" sz="1400" dirty="0" smtClean="0"/>
          </a:p>
          <a:p>
            <a:r>
              <a:rPr lang="en-US" sz="1400" b="1" dirty="0" smtClean="0"/>
              <a:t>How to log a support call</a:t>
            </a:r>
          </a:p>
          <a:p>
            <a:endParaRPr lang="en-US" sz="1400" dirty="0" smtClean="0"/>
          </a:p>
          <a:p>
            <a:r>
              <a:rPr lang="en-US" sz="1400" dirty="0" smtClean="0"/>
              <a:t> In </a:t>
            </a:r>
            <a:r>
              <a:rPr lang="en-US" sz="1400" dirty="0" smtClean="0"/>
              <a:t>the </a:t>
            </a:r>
            <a:r>
              <a:rPr lang="en-US" sz="1400" dirty="0" smtClean="0"/>
              <a:t>system, we refer to support calls, reporting of bugs, questions and more as </a:t>
            </a:r>
            <a:r>
              <a:rPr lang="en-US" sz="1400" b="1" i="1" dirty="0" smtClean="0"/>
              <a:t>Requests</a:t>
            </a:r>
            <a:r>
              <a:rPr lang="en-US" sz="1400" dirty="0" smtClean="0"/>
              <a:t>.</a:t>
            </a:r>
          </a:p>
          <a:p>
            <a:endParaRPr lang="en-US" sz="1400" dirty="0"/>
          </a:p>
          <a:p>
            <a:r>
              <a:rPr lang="en-US" sz="1400" dirty="0" smtClean="0"/>
              <a:t>The Navigation </a:t>
            </a:r>
            <a:r>
              <a:rPr lang="en-US" sz="1400" dirty="0" smtClean="0"/>
              <a:t>Bar appears at the top of all your pages and </a:t>
            </a:r>
            <a:r>
              <a:rPr lang="en-US" sz="1400" dirty="0" smtClean="0"/>
              <a:t>provides you links to the main purpose of the system:</a:t>
            </a:r>
            <a:r>
              <a:rPr lang="en-US" sz="1400" dirty="0" smtClean="0"/>
              <a:t> </a:t>
            </a:r>
            <a:r>
              <a:rPr lang="en-US" sz="1400" dirty="0" smtClean="0"/>
              <a:t>Submitting </a:t>
            </a:r>
            <a:r>
              <a:rPr lang="en-US" sz="1400" dirty="0" smtClean="0"/>
              <a:t> and Checking Requests</a:t>
            </a:r>
            <a:r>
              <a:rPr lang="en-US" sz="1400" dirty="0" smtClean="0"/>
              <a:t>. </a:t>
            </a:r>
            <a:endParaRPr lang="en-US" sz="1400" dirty="0"/>
          </a:p>
        </p:txBody>
      </p:sp>
      <p:pic>
        <p:nvPicPr>
          <p:cNvPr id="5123" name="Picture 3"/>
          <p:cNvPicPr>
            <a:picLocks noChangeAspect="1" noChangeArrowheads="1"/>
          </p:cNvPicPr>
          <p:nvPr/>
        </p:nvPicPr>
        <p:blipFill>
          <a:blip r:embed="rId2" cstate="print"/>
          <a:srcRect/>
          <a:stretch>
            <a:fillRect/>
          </a:stretch>
        </p:blipFill>
        <p:spPr bwMode="auto">
          <a:xfrm>
            <a:off x="1905000" y="3429000"/>
            <a:ext cx="4543425" cy="962025"/>
          </a:xfrm>
          <a:prstGeom prst="rect">
            <a:avLst/>
          </a:prstGeom>
          <a:noFill/>
          <a:ln w="9525">
            <a:solidFill>
              <a:schemeClr val="tx1"/>
            </a:solidFill>
            <a:miter lim="800000"/>
            <a:headEnd/>
            <a:tailEnd/>
          </a:ln>
        </p:spPr>
      </p:pic>
      <p:sp>
        <p:nvSpPr>
          <p:cNvPr id="7" name="Rectangular Callout 6"/>
          <p:cNvSpPr/>
          <p:nvPr/>
        </p:nvSpPr>
        <p:spPr>
          <a:xfrm>
            <a:off x="2133600" y="4800600"/>
            <a:ext cx="3657600" cy="914400"/>
          </a:xfrm>
          <a:prstGeom prst="wedgeRectCallout">
            <a:avLst>
              <a:gd name="adj1" fmla="val -21217"/>
              <a:gd name="adj2" fmla="val -9626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By Selecting </a:t>
            </a:r>
            <a:r>
              <a:rPr lang="en-US" sz="1400" b="1" dirty="0" smtClean="0"/>
              <a:t>Submit A Request</a:t>
            </a:r>
            <a:r>
              <a:rPr lang="en-US" sz="1400" dirty="0" smtClean="0"/>
              <a:t>, </a:t>
            </a:r>
            <a:r>
              <a:rPr lang="en-US" sz="1400" dirty="0" smtClean="0"/>
              <a:t> you will be able to fill in details and information on your Request. </a:t>
            </a:r>
            <a:endParaRPr lang="en-US" sz="1400" dirty="0"/>
          </a:p>
        </p:txBody>
      </p:sp>
      <p:pic>
        <p:nvPicPr>
          <p:cNvPr id="8" name="Picture 7"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2" cstate="print"/>
          <a:srcRect/>
          <a:stretch>
            <a:fillRect/>
          </a:stretch>
        </p:blipFill>
        <p:spPr bwMode="auto">
          <a:xfrm>
            <a:off x="534562" y="685801"/>
            <a:ext cx="8076038" cy="5943600"/>
          </a:xfrm>
          <a:prstGeom prst="rect">
            <a:avLst/>
          </a:prstGeom>
          <a:noFill/>
          <a:ln w="9525">
            <a:solidFill>
              <a:schemeClr val="tx1"/>
            </a:solidFill>
            <a:miter lim="800000"/>
            <a:headEnd/>
            <a:tailEnd/>
          </a:ln>
        </p:spPr>
      </p:pic>
      <p:sp>
        <p:nvSpPr>
          <p:cNvPr id="2" name="Title 1"/>
          <p:cNvSpPr>
            <a:spLocks noGrp="1"/>
          </p:cNvSpPr>
          <p:nvPr>
            <p:ph type="title"/>
          </p:nvPr>
        </p:nvSpPr>
        <p:spPr>
          <a:xfrm>
            <a:off x="457200" y="76200"/>
            <a:ext cx="8229600" cy="685800"/>
          </a:xfrm>
        </p:spPr>
        <p:txBody>
          <a:bodyPr>
            <a:normAutofit/>
          </a:bodyPr>
          <a:lstStyle/>
          <a:p>
            <a:r>
              <a:rPr lang="en-US" sz="2800" dirty="0" smtClean="0"/>
              <a:t>Submitting A Request</a:t>
            </a:r>
            <a:endParaRPr lang="en-US" sz="2800" dirty="0"/>
          </a:p>
        </p:txBody>
      </p:sp>
      <p:sp>
        <p:nvSpPr>
          <p:cNvPr id="5" name="Rectangular Callout 4"/>
          <p:cNvSpPr/>
          <p:nvPr/>
        </p:nvSpPr>
        <p:spPr>
          <a:xfrm>
            <a:off x="4343400" y="838200"/>
            <a:ext cx="2209800" cy="990600"/>
          </a:xfrm>
          <a:prstGeom prst="wedgeRectCallout">
            <a:avLst>
              <a:gd name="adj1" fmla="val -163194"/>
              <a:gd name="adj2" fmla="val 6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Select your </a:t>
            </a:r>
            <a:r>
              <a:rPr lang="en-US" sz="1400" dirty="0" smtClean="0"/>
              <a:t>Request </a:t>
            </a:r>
            <a:r>
              <a:rPr lang="en-US" sz="1400" dirty="0" smtClean="0"/>
              <a:t>type. </a:t>
            </a:r>
            <a:r>
              <a:rPr lang="en-US" sz="1400" dirty="0" smtClean="0"/>
              <a:t>We </a:t>
            </a:r>
            <a:r>
              <a:rPr lang="en-US" sz="1400" dirty="0" smtClean="0"/>
              <a:t>have 3 types:  Question, Bug and Feature Request. </a:t>
            </a:r>
            <a:endParaRPr lang="en-US" sz="1400" dirty="0"/>
          </a:p>
        </p:txBody>
      </p:sp>
      <p:sp>
        <p:nvSpPr>
          <p:cNvPr id="6" name="Rectangular Callout 5"/>
          <p:cNvSpPr/>
          <p:nvPr/>
        </p:nvSpPr>
        <p:spPr>
          <a:xfrm>
            <a:off x="6858000" y="2057400"/>
            <a:ext cx="1447800" cy="914400"/>
          </a:xfrm>
          <a:prstGeom prst="wedgeRectCallout">
            <a:avLst>
              <a:gd name="adj1" fmla="val -140348"/>
              <a:gd name="adj2" fmla="val 74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Enter the subject of your request, Keep this part simple. </a:t>
            </a:r>
            <a:endParaRPr lang="en-US" sz="1400" dirty="0"/>
          </a:p>
        </p:txBody>
      </p:sp>
      <p:sp>
        <p:nvSpPr>
          <p:cNvPr id="7" name="Rectangular Callout 6"/>
          <p:cNvSpPr/>
          <p:nvPr/>
        </p:nvSpPr>
        <p:spPr>
          <a:xfrm>
            <a:off x="6858000" y="3200400"/>
            <a:ext cx="1447800" cy="1828800"/>
          </a:xfrm>
          <a:prstGeom prst="wedgeRectCallout">
            <a:avLst>
              <a:gd name="adj1" fmla="val -174679"/>
              <a:gd name="adj2" fmla="val -2896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The </a:t>
            </a:r>
            <a:r>
              <a:rPr lang="en-US" sz="1400" dirty="0" smtClean="0"/>
              <a:t>detailed </a:t>
            </a:r>
            <a:r>
              <a:rPr lang="en-US" sz="1400" dirty="0" smtClean="0"/>
              <a:t>description needs to be completed here.  Please be accurate and provide all the details possible. </a:t>
            </a:r>
            <a:endParaRPr lang="en-US" sz="1400" dirty="0"/>
          </a:p>
        </p:txBody>
      </p:sp>
      <p:sp>
        <p:nvSpPr>
          <p:cNvPr id="10" name="Rectangle 9"/>
          <p:cNvSpPr/>
          <p:nvPr/>
        </p:nvSpPr>
        <p:spPr>
          <a:xfrm>
            <a:off x="3124200" y="4267200"/>
            <a:ext cx="3124200" cy="990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Depending on the request, by telling us a little about your browser and computer, we may be able to solve a request faster for you. </a:t>
            </a:r>
            <a:endParaRPr lang="en-US" sz="1400" dirty="0"/>
          </a:p>
        </p:txBody>
      </p:sp>
      <p:sp>
        <p:nvSpPr>
          <p:cNvPr id="12" name="Rectangular Callout 11"/>
          <p:cNvSpPr/>
          <p:nvPr/>
        </p:nvSpPr>
        <p:spPr>
          <a:xfrm>
            <a:off x="2438400" y="5410200"/>
            <a:ext cx="2514600" cy="990600"/>
          </a:xfrm>
          <a:prstGeom prst="wedgeRectCallout">
            <a:avLst>
              <a:gd name="adj1" fmla="val -83587"/>
              <a:gd name="adj2" fmla="val 56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Upl</a:t>
            </a:r>
            <a:r>
              <a:rPr lang="en-US" sz="1400" dirty="0" smtClean="0"/>
              <a:t>oad </a:t>
            </a:r>
            <a:r>
              <a:rPr lang="en-US" sz="1400" dirty="0" smtClean="0"/>
              <a:t>any files that need to be sent with your request. </a:t>
            </a:r>
            <a:r>
              <a:rPr lang="en-US" sz="1400" dirty="0" smtClean="0"/>
              <a:t> Screenshots entered into a Word Doc are preferred.</a:t>
            </a:r>
            <a:endParaRPr lang="en-US" sz="1400" dirty="0"/>
          </a:p>
        </p:txBody>
      </p:sp>
      <p:sp>
        <p:nvSpPr>
          <p:cNvPr id="13" name="Rectangular Callout 12"/>
          <p:cNvSpPr/>
          <p:nvPr/>
        </p:nvSpPr>
        <p:spPr>
          <a:xfrm>
            <a:off x="6858000" y="5486400"/>
            <a:ext cx="1295400" cy="762000"/>
          </a:xfrm>
          <a:prstGeom prst="wedgeRectCallout">
            <a:avLst>
              <a:gd name="adj1" fmla="val -79476"/>
              <a:gd name="adj2" fmla="val 588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Last Step: SUBMIT.</a:t>
            </a:r>
            <a:endParaRPr lang="en-US" dirty="0"/>
          </a:p>
        </p:txBody>
      </p:sp>
      <p:pic>
        <p:nvPicPr>
          <p:cNvPr id="14" name="Picture 13"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15962"/>
          </a:xfrm>
        </p:spPr>
        <p:txBody>
          <a:bodyPr>
            <a:normAutofit/>
          </a:bodyPr>
          <a:lstStyle/>
          <a:p>
            <a:r>
              <a:rPr lang="en-US" sz="2800" dirty="0" smtClean="0"/>
              <a:t>Submitting A Request</a:t>
            </a:r>
            <a:endParaRPr lang="en-US" sz="2800" dirty="0"/>
          </a:p>
        </p:txBody>
      </p:sp>
      <p:pic>
        <p:nvPicPr>
          <p:cNvPr id="7171" name="Picture 3"/>
          <p:cNvPicPr>
            <a:picLocks noChangeAspect="1" noChangeArrowheads="1"/>
          </p:cNvPicPr>
          <p:nvPr/>
        </p:nvPicPr>
        <p:blipFill>
          <a:blip r:embed="rId2" cstate="print"/>
          <a:srcRect/>
          <a:stretch>
            <a:fillRect/>
          </a:stretch>
        </p:blipFill>
        <p:spPr bwMode="auto">
          <a:xfrm>
            <a:off x="228600" y="1752600"/>
            <a:ext cx="8305800" cy="3153854"/>
          </a:xfrm>
          <a:prstGeom prst="rect">
            <a:avLst/>
          </a:prstGeom>
          <a:noFill/>
          <a:ln w="9525">
            <a:solidFill>
              <a:schemeClr val="tx1"/>
            </a:solidFill>
            <a:miter lim="800000"/>
            <a:headEnd/>
            <a:tailEnd/>
          </a:ln>
        </p:spPr>
      </p:pic>
      <p:sp>
        <p:nvSpPr>
          <p:cNvPr id="6" name="TextBox 5"/>
          <p:cNvSpPr txBox="1"/>
          <p:nvPr/>
        </p:nvSpPr>
        <p:spPr>
          <a:xfrm>
            <a:off x="457200" y="1066800"/>
            <a:ext cx="7772400" cy="307777"/>
          </a:xfrm>
          <a:prstGeom prst="rect">
            <a:avLst/>
          </a:prstGeom>
          <a:noFill/>
        </p:spPr>
        <p:txBody>
          <a:bodyPr wrap="square" rtlCol="0">
            <a:spAutoFit/>
          </a:bodyPr>
          <a:lstStyle/>
          <a:p>
            <a:r>
              <a:rPr lang="en-US" sz="1400" dirty="0" smtClean="0"/>
              <a:t>Now you have submitted your request, your screen moves to Check Your Existing Requests. </a:t>
            </a:r>
            <a:endParaRPr lang="en-US" sz="1400" dirty="0"/>
          </a:p>
        </p:txBody>
      </p:sp>
      <p:pic>
        <p:nvPicPr>
          <p:cNvPr id="7172" name="Picture 4"/>
          <p:cNvPicPr>
            <a:picLocks noChangeAspect="1" noChangeArrowheads="1"/>
          </p:cNvPicPr>
          <p:nvPr/>
        </p:nvPicPr>
        <p:blipFill>
          <a:blip r:embed="rId3" cstate="print"/>
          <a:srcRect/>
          <a:stretch>
            <a:fillRect/>
          </a:stretch>
        </p:blipFill>
        <p:spPr bwMode="auto">
          <a:xfrm>
            <a:off x="3962400" y="4267200"/>
            <a:ext cx="4976812" cy="2382455"/>
          </a:xfrm>
          <a:prstGeom prst="rect">
            <a:avLst/>
          </a:prstGeom>
          <a:noFill/>
          <a:ln w="9525">
            <a:solidFill>
              <a:schemeClr val="tx1"/>
            </a:solidFill>
            <a:miter lim="800000"/>
            <a:headEnd/>
            <a:tailEnd/>
          </a:ln>
        </p:spPr>
      </p:pic>
      <p:sp>
        <p:nvSpPr>
          <p:cNvPr id="8" name="Rectangular Callout 7"/>
          <p:cNvSpPr/>
          <p:nvPr/>
        </p:nvSpPr>
        <p:spPr>
          <a:xfrm>
            <a:off x="685800" y="5562600"/>
            <a:ext cx="2438400" cy="685800"/>
          </a:xfrm>
          <a:prstGeom prst="wedgeRectCallout">
            <a:avLst>
              <a:gd name="adj1" fmla="val 80513"/>
              <a:gd name="adj2" fmla="val -2980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You will also receive an email with the Request details. </a:t>
            </a:r>
            <a:endParaRPr lang="en-US" sz="1400" dirty="0"/>
          </a:p>
        </p:txBody>
      </p:sp>
      <p:pic>
        <p:nvPicPr>
          <p:cNvPr id="9" name="Picture 8" descr="Mtivity logo white.png"/>
          <p:cNvPicPr>
            <a:picLocks noChangeAspect="1"/>
          </p:cNvPicPr>
          <p:nvPr/>
        </p:nvPicPr>
        <p:blipFill>
          <a:blip r:embed="rId4"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t>Submitting A Request</a:t>
            </a:r>
            <a:endParaRPr lang="en-US" sz="2800" dirty="0"/>
          </a:p>
        </p:txBody>
      </p:sp>
      <p:sp>
        <p:nvSpPr>
          <p:cNvPr id="4" name="TextBox 3"/>
          <p:cNvSpPr txBox="1"/>
          <p:nvPr/>
        </p:nvSpPr>
        <p:spPr>
          <a:xfrm>
            <a:off x="609600" y="1219200"/>
            <a:ext cx="8001000" cy="954107"/>
          </a:xfrm>
          <a:prstGeom prst="rect">
            <a:avLst/>
          </a:prstGeom>
          <a:noFill/>
        </p:spPr>
        <p:txBody>
          <a:bodyPr wrap="square" rtlCol="0">
            <a:spAutoFit/>
          </a:bodyPr>
          <a:lstStyle/>
          <a:p>
            <a:r>
              <a:rPr lang="en-US" sz="1400" dirty="0" smtClean="0"/>
              <a:t>The Mtivity Support Staff will now receive your request and assign it to a department for action. Response times depend on your SLA, but we will answer all requests as soon as possible. </a:t>
            </a:r>
          </a:p>
          <a:p>
            <a:endParaRPr lang="en-US" sz="1400" dirty="0"/>
          </a:p>
          <a:p>
            <a:r>
              <a:rPr lang="en-US" sz="1400" dirty="0" smtClean="0"/>
              <a:t>Once the Request has been assigned, your </a:t>
            </a:r>
            <a:r>
              <a:rPr lang="en-US" sz="1400" dirty="0" smtClean="0"/>
              <a:t>Existing </a:t>
            </a:r>
            <a:r>
              <a:rPr lang="en-US" sz="1400" dirty="0" smtClean="0"/>
              <a:t>R</a:t>
            </a:r>
            <a:r>
              <a:rPr lang="en-US" sz="1400" dirty="0" smtClean="0"/>
              <a:t>equests </a:t>
            </a:r>
            <a:r>
              <a:rPr lang="en-US" sz="1400" dirty="0" smtClean="0"/>
              <a:t>screen </a:t>
            </a:r>
            <a:r>
              <a:rPr lang="en-US" sz="1400" dirty="0" smtClean="0"/>
              <a:t>updated. </a:t>
            </a:r>
            <a:endParaRPr lang="en-US" sz="1400" dirty="0"/>
          </a:p>
        </p:txBody>
      </p:sp>
      <p:pic>
        <p:nvPicPr>
          <p:cNvPr id="8194" name="Picture 2"/>
          <p:cNvPicPr>
            <a:picLocks noChangeAspect="1" noChangeArrowheads="1"/>
          </p:cNvPicPr>
          <p:nvPr/>
        </p:nvPicPr>
        <p:blipFill>
          <a:blip r:embed="rId2" cstate="print"/>
          <a:srcRect/>
          <a:stretch>
            <a:fillRect/>
          </a:stretch>
        </p:blipFill>
        <p:spPr bwMode="auto">
          <a:xfrm>
            <a:off x="1295400" y="2743200"/>
            <a:ext cx="5905500" cy="2724150"/>
          </a:xfrm>
          <a:prstGeom prst="rect">
            <a:avLst/>
          </a:prstGeom>
          <a:noFill/>
          <a:ln w="9525">
            <a:solidFill>
              <a:schemeClr val="tx1"/>
            </a:solidFill>
            <a:miter lim="800000"/>
            <a:headEnd/>
            <a:tailEnd/>
          </a:ln>
        </p:spPr>
      </p:pic>
      <p:sp>
        <p:nvSpPr>
          <p:cNvPr id="6" name="Rectangular Callout 5"/>
          <p:cNvSpPr/>
          <p:nvPr/>
        </p:nvSpPr>
        <p:spPr>
          <a:xfrm>
            <a:off x="5638800" y="4419600"/>
            <a:ext cx="3124200" cy="1524000"/>
          </a:xfrm>
          <a:prstGeom prst="wedgeRectCallout">
            <a:avLst>
              <a:gd name="adj1" fmla="val -76218"/>
              <a:gd name="adj2" fmla="val -632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This function will allow you to add to this specific request or mark it as solved. This can be used if the problem does </a:t>
            </a:r>
            <a:r>
              <a:rPr lang="en-US" sz="1400" dirty="0" smtClean="0"/>
              <a:t>not now </a:t>
            </a:r>
            <a:r>
              <a:rPr lang="en-US" sz="1400" dirty="0" smtClean="0"/>
              <a:t>need attention, or if something else occurs within a short time frame that is related. </a:t>
            </a:r>
            <a:endParaRPr lang="en-US" sz="1400" dirty="0"/>
          </a:p>
        </p:txBody>
      </p:sp>
      <p:pic>
        <p:nvPicPr>
          <p:cNvPr id="7" name="Picture 6"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t>Submitting A Request</a:t>
            </a:r>
            <a:endParaRPr lang="en-US" sz="2800" dirty="0"/>
          </a:p>
        </p:txBody>
      </p:sp>
      <p:pic>
        <p:nvPicPr>
          <p:cNvPr id="9218" name="Picture 2"/>
          <p:cNvPicPr>
            <a:picLocks noChangeAspect="1" noChangeArrowheads="1"/>
          </p:cNvPicPr>
          <p:nvPr/>
        </p:nvPicPr>
        <p:blipFill>
          <a:blip r:embed="rId2" cstate="print"/>
          <a:srcRect/>
          <a:stretch>
            <a:fillRect/>
          </a:stretch>
        </p:blipFill>
        <p:spPr bwMode="auto">
          <a:xfrm>
            <a:off x="762000" y="1905000"/>
            <a:ext cx="6667500" cy="4124447"/>
          </a:xfrm>
          <a:prstGeom prst="rect">
            <a:avLst/>
          </a:prstGeom>
          <a:noFill/>
          <a:ln w="9525">
            <a:solidFill>
              <a:schemeClr val="tx1"/>
            </a:solidFill>
            <a:miter lim="800000"/>
            <a:headEnd/>
            <a:tailEnd/>
          </a:ln>
        </p:spPr>
      </p:pic>
      <p:sp>
        <p:nvSpPr>
          <p:cNvPr id="5" name="TextBox 4"/>
          <p:cNvSpPr txBox="1"/>
          <p:nvPr/>
        </p:nvSpPr>
        <p:spPr>
          <a:xfrm>
            <a:off x="609600" y="1066800"/>
            <a:ext cx="7696200" cy="738664"/>
          </a:xfrm>
          <a:prstGeom prst="rect">
            <a:avLst/>
          </a:prstGeom>
          <a:noFill/>
        </p:spPr>
        <p:txBody>
          <a:bodyPr wrap="square" rtlCol="0">
            <a:spAutoFit/>
          </a:bodyPr>
          <a:lstStyle/>
          <a:p>
            <a:r>
              <a:rPr lang="en-US" sz="1400" dirty="0" smtClean="0"/>
              <a:t>Linking from your Exiting Request page, you can access any specific Request and History. </a:t>
            </a:r>
          </a:p>
          <a:p>
            <a:endParaRPr lang="en-US" sz="1400" dirty="0" smtClean="0"/>
          </a:p>
          <a:p>
            <a:r>
              <a:rPr lang="en-US" sz="1400" dirty="0" smtClean="0"/>
              <a:t>This is the page you will see for Viewing </a:t>
            </a:r>
            <a:r>
              <a:rPr lang="en-US" sz="1400" dirty="0" smtClean="0"/>
              <a:t>A Request History</a:t>
            </a:r>
            <a:endParaRPr lang="en-US" sz="1400" dirty="0"/>
          </a:p>
        </p:txBody>
      </p:sp>
      <p:sp>
        <p:nvSpPr>
          <p:cNvPr id="6" name="Rectangular Callout 5"/>
          <p:cNvSpPr/>
          <p:nvPr/>
        </p:nvSpPr>
        <p:spPr>
          <a:xfrm>
            <a:off x="6400800" y="2743200"/>
            <a:ext cx="1295400" cy="609600"/>
          </a:xfrm>
          <a:prstGeom prst="wedgeRectCallout">
            <a:avLst>
              <a:gd name="adj1" fmla="val -93910"/>
              <a:gd name="adj2" fmla="val 1334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Additional comments</a:t>
            </a:r>
            <a:endParaRPr lang="en-US" sz="1400" dirty="0"/>
          </a:p>
        </p:txBody>
      </p:sp>
      <p:sp>
        <p:nvSpPr>
          <p:cNvPr id="7" name="Rectangular Callout 6"/>
          <p:cNvSpPr/>
          <p:nvPr/>
        </p:nvSpPr>
        <p:spPr>
          <a:xfrm>
            <a:off x="4572000" y="4572000"/>
            <a:ext cx="1066800" cy="457200"/>
          </a:xfrm>
          <a:prstGeom prst="wedgeRectCallout">
            <a:avLst>
              <a:gd name="adj1" fmla="val 116310"/>
              <a:gd name="adj2" fmla="val 378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Send Files</a:t>
            </a:r>
            <a:endParaRPr lang="en-US" sz="1400" dirty="0"/>
          </a:p>
        </p:txBody>
      </p:sp>
      <p:sp>
        <p:nvSpPr>
          <p:cNvPr id="8" name="Rectangular Callout 7"/>
          <p:cNvSpPr/>
          <p:nvPr/>
        </p:nvSpPr>
        <p:spPr>
          <a:xfrm>
            <a:off x="7543800" y="4343400"/>
            <a:ext cx="1371600" cy="1295400"/>
          </a:xfrm>
          <a:prstGeom prst="wedgeRectCallout">
            <a:avLst>
              <a:gd name="adj1" fmla="val -78269"/>
              <a:gd name="adj2" fmla="val 3942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If it no longer needs attention, </a:t>
            </a:r>
            <a:r>
              <a:rPr lang="en-US" sz="1400" dirty="0" err="1" smtClean="0"/>
              <a:t>i.e</a:t>
            </a:r>
            <a:r>
              <a:rPr lang="en-US" sz="1400" dirty="0" smtClean="0"/>
              <a:t> the problem is solved, please check here. </a:t>
            </a:r>
            <a:endParaRPr lang="en-US" sz="1400" dirty="0"/>
          </a:p>
        </p:txBody>
      </p:sp>
      <p:sp>
        <p:nvSpPr>
          <p:cNvPr id="9" name="Rectangular Callout 8"/>
          <p:cNvSpPr/>
          <p:nvPr/>
        </p:nvSpPr>
        <p:spPr>
          <a:xfrm>
            <a:off x="3200400" y="5943600"/>
            <a:ext cx="2590800" cy="457200"/>
          </a:xfrm>
          <a:prstGeom prst="wedgeRectCallout">
            <a:avLst>
              <a:gd name="adj1" fmla="val 80380"/>
              <a:gd name="adj2" fmla="val -605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Click SUBMIT to send on this additional information. </a:t>
            </a:r>
            <a:endParaRPr lang="en-US" sz="1400" dirty="0"/>
          </a:p>
        </p:txBody>
      </p:sp>
      <p:pic>
        <p:nvPicPr>
          <p:cNvPr id="10" name="Picture 9"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t>Response to your Request</a:t>
            </a:r>
            <a:endParaRPr lang="en-US" sz="2800" dirty="0"/>
          </a:p>
        </p:txBody>
      </p:sp>
      <p:pic>
        <p:nvPicPr>
          <p:cNvPr id="10243" name="Picture 3"/>
          <p:cNvPicPr>
            <a:picLocks noChangeAspect="1" noChangeArrowheads="1"/>
          </p:cNvPicPr>
          <p:nvPr/>
        </p:nvPicPr>
        <p:blipFill>
          <a:blip r:embed="rId2" cstate="print"/>
          <a:srcRect/>
          <a:stretch>
            <a:fillRect/>
          </a:stretch>
        </p:blipFill>
        <p:spPr bwMode="auto">
          <a:xfrm>
            <a:off x="533400" y="1981200"/>
            <a:ext cx="8039706" cy="3505200"/>
          </a:xfrm>
          <a:prstGeom prst="rect">
            <a:avLst/>
          </a:prstGeom>
          <a:noFill/>
          <a:ln w="9525">
            <a:solidFill>
              <a:schemeClr val="tx1"/>
            </a:solidFill>
            <a:miter lim="800000"/>
            <a:headEnd/>
            <a:tailEnd/>
          </a:ln>
        </p:spPr>
      </p:pic>
      <p:sp>
        <p:nvSpPr>
          <p:cNvPr id="6" name="TextBox 5"/>
          <p:cNvSpPr txBox="1"/>
          <p:nvPr/>
        </p:nvSpPr>
        <p:spPr>
          <a:xfrm>
            <a:off x="533400" y="1076980"/>
            <a:ext cx="8001000" cy="523220"/>
          </a:xfrm>
          <a:prstGeom prst="rect">
            <a:avLst/>
          </a:prstGeom>
          <a:noFill/>
        </p:spPr>
        <p:txBody>
          <a:bodyPr wrap="square" rtlCol="0">
            <a:spAutoFit/>
          </a:bodyPr>
          <a:lstStyle/>
          <a:p>
            <a:r>
              <a:rPr lang="en-US" sz="1400" dirty="0" smtClean="0"/>
              <a:t>Once a member of our Support </a:t>
            </a:r>
            <a:r>
              <a:rPr lang="en-US" sz="1400" dirty="0" smtClean="0"/>
              <a:t>Staff </a:t>
            </a:r>
            <a:r>
              <a:rPr lang="en-US" sz="1400" dirty="0" smtClean="0"/>
              <a:t>has </a:t>
            </a:r>
            <a:r>
              <a:rPr lang="en-US" sz="1400" dirty="0" smtClean="0"/>
              <a:t>responded to your request, you will receive an email with the details of the response. </a:t>
            </a:r>
          </a:p>
        </p:txBody>
      </p:sp>
      <p:sp>
        <p:nvSpPr>
          <p:cNvPr id="7" name="Rectangular Callout 6"/>
          <p:cNvSpPr/>
          <p:nvPr/>
        </p:nvSpPr>
        <p:spPr>
          <a:xfrm>
            <a:off x="5943600" y="2438400"/>
            <a:ext cx="1828800" cy="1066800"/>
          </a:xfrm>
          <a:prstGeom prst="wedgeRectCallout">
            <a:avLst>
              <a:gd name="adj1" fmla="val -225448"/>
              <a:gd name="adj2" fmla="val 57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Follow the link to mtivity.com/support to view your request and the response. </a:t>
            </a:r>
            <a:endParaRPr lang="en-US" sz="1400" dirty="0"/>
          </a:p>
        </p:txBody>
      </p:sp>
      <p:sp>
        <p:nvSpPr>
          <p:cNvPr id="8" name="Rectangular Callout 7"/>
          <p:cNvSpPr/>
          <p:nvPr/>
        </p:nvSpPr>
        <p:spPr>
          <a:xfrm>
            <a:off x="6858000" y="3733800"/>
            <a:ext cx="1600200" cy="533400"/>
          </a:xfrm>
          <a:prstGeom prst="wedgeRectCallout">
            <a:avLst>
              <a:gd name="adj1" fmla="val -119295"/>
              <a:gd name="adj2" fmla="val -1134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The response will be here</a:t>
            </a:r>
            <a:endParaRPr lang="en-US" sz="1400" dirty="0"/>
          </a:p>
        </p:txBody>
      </p:sp>
      <p:sp>
        <p:nvSpPr>
          <p:cNvPr id="9" name="Rectangular Callout 8"/>
          <p:cNvSpPr/>
          <p:nvPr/>
        </p:nvSpPr>
        <p:spPr>
          <a:xfrm>
            <a:off x="5029200" y="4572000"/>
            <a:ext cx="1447800" cy="457200"/>
          </a:xfrm>
          <a:prstGeom prst="wedgeRectCallout">
            <a:avLst>
              <a:gd name="adj1" fmla="val -103424"/>
              <a:gd name="adj2" fmla="val -211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Your request will be here.</a:t>
            </a:r>
            <a:endParaRPr lang="en-US" sz="1400" dirty="0"/>
          </a:p>
        </p:txBody>
      </p:sp>
      <p:pic>
        <p:nvPicPr>
          <p:cNvPr id="10" name="Picture 9"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381000" y="1752600"/>
            <a:ext cx="6572153" cy="4640553"/>
          </a:xfrm>
          <a:prstGeom prst="rect">
            <a:avLst/>
          </a:prstGeom>
          <a:noFill/>
          <a:ln w="9525">
            <a:solidFill>
              <a:schemeClr val="tx1"/>
            </a:solidFill>
            <a:miter lim="800000"/>
            <a:headEnd/>
            <a:tailEnd/>
          </a:ln>
        </p:spPr>
      </p:pic>
      <p:sp>
        <p:nvSpPr>
          <p:cNvPr id="5" name="Rectangle 4"/>
          <p:cNvSpPr/>
          <p:nvPr/>
        </p:nvSpPr>
        <p:spPr>
          <a:xfrm>
            <a:off x="381000" y="1066800"/>
            <a:ext cx="7162800" cy="523220"/>
          </a:xfrm>
          <a:prstGeom prst="rect">
            <a:avLst/>
          </a:prstGeom>
        </p:spPr>
        <p:txBody>
          <a:bodyPr wrap="square">
            <a:spAutoFit/>
          </a:bodyPr>
          <a:lstStyle/>
          <a:p>
            <a:r>
              <a:rPr lang="en-US" sz="1400" dirty="0" smtClean="0"/>
              <a:t>By clicking on the link in your email, you will straight to your Request. You can also check </a:t>
            </a:r>
            <a:r>
              <a:rPr lang="en-US" sz="1400" dirty="0" smtClean="0"/>
              <a:t> </a:t>
            </a:r>
            <a:r>
              <a:rPr lang="en-US" sz="1400" dirty="0" smtClean="0"/>
              <a:t>your Request progress directly though the system.</a:t>
            </a:r>
            <a:r>
              <a:rPr lang="en-US" sz="1400" dirty="0" smtClean="0"/>
              <a:t> </a:t>
            </a:r>
            <a:r>
              <a:rPr lang="en-US" sz="1400" dirty="0" smtClean="0"/>
              <a:t>Select </a:t>
            </a:r>
            <a:r>
              <a:rPr lang="en-US" sz="1400" dirty="0" smtClean="0"/>
              <a:t>Check </a:t>
            </a:r>
            <a:r>
              <a:rPr lang="en-US" sz="1400" dirty="0" smtClean="0"/>
              <a:t>Existing tickets &gt; Request History. </a:t>
            </a:r>
            <a:endParaRPr lang="en-US" sz="1400" dirty="0"/>
          </a:p>
        </p:txBody>
      </p:sp>
      <p:sp>
        <p:nvSpPr>
          <p:cNvPr id="6" name="Rectangle 5"/>
          <p:cNvSpPr/>
          <p:nvPr/>
        </p:nvSpPr>
        <p:spPr>
          <a:xfrm>
            <a:off x="2585880" y="304800"/>
            <a:ext cx="3972241" cy="523220"/>
          </a:xfrm>
          <a:prstGeom prst="rect">
            <a:avLst/>
          </a:prstGeom>
        </p:spPr>
        <p:txBody>
          <a:bodyPr wrap="none">
            <a:spAutoFit/>
          </a:bodyPr>
          <a:lstStyle/>
          <a:p>
            <a:r>
              <a:rPr lang="en-US" sz="2800" dirty="0" smtClean="0"/>
              <a:t>Response to your Request</a:t>
            </a:r>
            <a:endParaRPr lang="en-US" sz="2800" dirty="0"/>
          </a:p>
        </p:txBody>
      </p:sp>
      <p:sp>
        <p:nvSpPr>
          <p:cNvPr id="7" name="Rectangular Callout 6"/>
          <p:cNvSpPr/>
          <p:nvPr/>
        </p:nvSpPr>
        <p:spPr>
          <a:xfrm>
            <a:off x="4419600" y="2286000"/>
            <a:ext cx="1143000" cy="1219200"/>
          </a:xfrm>
          <a:prstGeom prst="wedgeRectCallout">
            <a:avLst>
              <a:gd name="adj1" fmla="val -62231"/>
              <a:gd name="adj2" fmla="val 7120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The response from our Support Desk is here.</a:t>
            </a:r>
            <a:endParaRPr lang="en-US" sz="1400" dirty="0"/>
          </a:p>
        </p:txBody>
      </p:sp>
      <p:sp>
        <p:nvSpPr>
          <p:cNvPr id="8" name="Rectangular Callout 7"/>
          <p:cNvSpPr/>
          <p:nvPr/>
        </p:nvSpPr>
        <p:spPr>
          <a:xfrm>
            <a:off x="914400" y="5562600"/>
            <a:ext cx="1905000" cy="685800"/>
          </a:xfrm>
          <a:prstGeom prst="wedgeRectCallout">
            <a:avLst>
              <a:gd name="adj1" fmla="val -3525"/>
              <a:gd name="adj2" fmla="val -13688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If you wish to comment further, please do so here. </a:t>
            </a:r>
            <a:endParaRPr lang="en-US" sz="1400" dirty="0"/>
          </a:p>
        </p:txBody>
      </p:sp>
      <p:sp>
        <p:nvSpPr>
          <p:cNvPr id="9" name="Rectangular Callout 8"/>
          <p:cNvSpPr/>
          <p:nvPr/>
        </p:nvSpPr>
        <p:spPr>
          <a:xfrm>
            <a:off x="6172200" y="4495800"/>
            <a:ext cx="1524000" cy="1447800"/>
          </a:xfrm>
          <a:prstGeom prst="wedgeRectCallout">
            <a:avLst>
              <a:gd name="adj1" fmla="val -104996"/>
              <a:gd name="adj2" fmla="val 4577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If you are happy with the solution and the problem is fixed, check this </a:t>
            </a:r>
            <a:r>
              <a:rPr lang="en-US" sz="1400" b="1" dirty="0" smtClean="0"/>
              <a:t>Resolved</a:t>
            </a:r>
            <a:r>
              <a:rPr lang="en-US" sz="1400" dirty="0" smtClean="0"/>
              <a:t> box. </a:t>
            </a:r>
            <a:endParaRPr lang="en-US" sz="1400" dirty="0"/>
          </a:p>
        </p:txBody>
      </p:sp>
      <p:sp>
        <p:nvSpPr>
          <p:cNvPr id="10" name="Rectangular Callout 9"/>
          <p:cNvSpPr/>
          <p:nvPr/>
        </p:nvSpPr>
        <p:spPr>
          <a:xfrm>
            <a:off x="5715000" y="6096000"/>
            <a:ext cx="1981200" cy="457200"/>
          </a:xfrm>
          <a:prstGeom prst="wedgeRectCallout">
            <a:avLst>
              <a:gd name="adj1" fmla="val -66987"/>
              <a:gd name="adj2" fmla="val -3508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Finally, click SUBMIT.</a:t>
            </a:r>
            <a:endParaRPr lang="en-US" sz="1400" dirty="0"/>
          </a:p>
        </p:txBody>
      </p:sp>
      <p:sp>
        <p:nvSpPr>
          <p:cNvPr id="11" name="Rectangular Callout 10"/>
          <p:cNvSpPr/>
          <p:nvPr/>
        </p:nvSpPr>
        <p:spPr>
          <a:xfrm>
            <a:off x="7620000" y="1752600"/>
            <a:ext cx="1143000" cy="1600200"/>
          </a:xfrm>
          <a:prstGeom prst="wedgeRectCallout">
            <a:avLst>
              <a:gd name="adj1" fmla="val -109449"/>
              <a:gd name="adj2" fmla="val 2487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For your information, an overview of the request will be here. </a:t>
            </a:r>
            <a:endParaRPr lang="en-US" sz="1400" dirty="0"/>
          </a:p>
        </p:txBody>
      </p:sp>
      <p:pic>
        <p:nvPicPr>
          <p:cNvPr id="12" name="Picture 11"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09600" y="4343400"/>
            <a:ext cx="7848600" cy="2031325"/>
          </a:xfrm>
          <a:prstGeom prst="rect">
            <a:avLst/>
          </a:prstGeom>
          <a:noFill/>
        </p:spPr>
        <p:txBody>
          <a:bodyPr wrap="square" rtlCol="0">
            <a:spAutoFit/>
          </a:bodyPr>
          <a:lstStyle/>
          <a:p>
            <a:endParaRPr lang="en-US" sz="1400" dirty="0"/>
          </a:p>
          <a:p>
            <a:r>
              <a:rPr lang="en-US" sz="1400" dirty="0" smtClean="0"/>
              <a:t>If your request was not resolved, the process will continue in that you will receive an email when Mtivity Support have responded to your additional comments. </a:t>
            </a:r>
          </a:p>
          <a:p>
            <a:endParaRPr lang="en-US" sz="1400" dirty="0"/>
          </a:p>
          <a:p>
            <a:r>
              <a:rPr lang="en-US" sz="1400" dirty="0" smtClean="0"/>
              <a:t>Please only use additional comments for problems with this specific request. If you have another issue, please log a new request. </a:t>
            </a:r>
          </a:p>
          <a:p>
            <a:endParaRPr lang="en-US" sz="1400" dirty="0"/>
          </a:p>
          <a:p>
            <a:r>
              <a:rPr lang="en-US" sz="1400" dirty="0" smtClean="0"/>
              <a:t>You can have multiple requests at any one time, and these can all be viewed on your profile though Exiting Requests tab on the Navigation bar</a:t>
            </a:r>
            <a:endParaRPr lang="en-US" sz="1400" dirty="0"/>
          </a:p>
        </p:txBody>
      </p:sp>
      <p:sp>
        <p:nvSpPr>
          <p:cNvPr id="5" name="Rectangle 4"/>
          <p:cNvSpPr/>
          <p:nvPr/>
        </p:nvSpPr>
        <p:spPr>
          <a:xfrm>
            <a:off x="2438400" y="228600"/>
            <a:ext cx="4263860" cy="523220"/>
          </a:xfrm>
          <a:prstGeom prst="rect">
            <a:avLst/>
          </a:prstGeom>
        </p:spPr>
        <p:txBody>
          <a:bodyPr wrap="none">
            <a:spAutoFit/>
          </a:bodyPr>
          <a:lstStyle/>
          <a:p>
            <a:r>
              <a:rPr lang="en-US" sz="2800" dirty="0" smtClean="0"/>
              <a:t>Completion of your Request</a:t>
            </a:r>
            <a:endParaRPr lang="en-US" sz="2800" dirty="0"/>
          </a:p>
        </p:txBody>
      </p:sp>
      <p:sp>
        <p:nvSpPr>
          <p:cNvPr id="6" name="Rectangle 5"/>
          <p:cNvSpPr/>
          <p:nvPr/>
        </p:nvSpPr>
        <p:spPr>
          <a:xfrm>
            <a:off x="685800" y="990600"/>
            <a:ext cx="7543800" cy="523220"/>
          </a:xfrm>
          <a:prstGeom prst="rect">
            <a:avLst/>
          </a:prstGeom>
        </p:spPr>
        <p:txBody>
          <a:bodyPr wrap="square">
            <a:spAutoFit/>
          </a:bodyPr>
          <a:lstStyle/>
          <a:p>
            <a:r>
              <a:rPr lang="en-US" sz="1400" dirty="0" smtClean="0"/>
              <a:t>If your request has been resolved Mtivity Support will be notified and your request closed.  You will receive an email to this effect. </a:t>
            </a:r>
          </a:p>
        </p:txBody>
      </p:sp>
      <p:pic>
        <p:nvPicPr>
          <p:cNvPr id="11266" name="Picture 2"/>
          <p:cNvPicPr>
            <a:picLocks noChangeAspect="1" noChangeArrowheads="1"/>
          </p:cNvPicPr>
          <p:nvPr/>
        </p:nvPicPr>
        <p:blipFill>
          <a:blip r:embed="rId2" cstate="print"/>
          <a:srcRect/>
          <a:stretch>
            <a:fillRect/>
          </a:stretch>
        </p:blipFill>
        <p:spPr bwMode="auto">
          <a:xfrm>
            <a:off x="762000" y="1600200"/>
            <a:ext cx="6100191" cy="2629393"/>
          </a:xfrm>
          <a:prstGeom prst="rect">
            <a:avLst/>
          </a:prstGeom>
          <a:noFill/>
          <a:ln w="9525">
            <a:solidFill>
              <a:schemeClr val="tx1"/>
            </a:solidFill>
            <a:miter lim="800000"/>
            <a:headEnd/>
            <a:tailEnd/>
          </a:ln>
        </p:spPr>
      </p:pic>
      <p:sp>
        <p:nvSpPr>
          <p:cNvPr id="8" name="Rectangular Callout 7"/>
          <p:cNvSpPr/>
          <p:nvPr/>
        </p:nvSpPr>
        <p:spPr>
          <a:xfrm>
            <a:off x="5867400" y="1447800"/>
            <a:ext cx="1295400" cy="1219200"/>
          </a:xfrm>
          <a:prstGeom prst="wedgeRectCallout">
            <a:avLst>
              <a:gd name="adj1" fmla="val -243096"/>
              <a:gd name="adj2" fmla="val 36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Email to state your request has been solved. </a:t>
            </a:r>
            <a:endParaRPr lang="en-US" sz="1400" dirty="0"/>
          </a:p>
        </p:txBody>
      </p:sp>
      <p:pic>
        <p:nvPicPr>
          <p:cNvPr id="9" name="Picture 8"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Mtivity Forums</a:t>
            </a:r>
            <a:endParaRPr lang="en-US" dirty="0"/>
          </a:p>
        </p:txBody>
      </p:sp>
      <p:pic>
        <p:nvPicPr>
          <p:cNvPr id="6" name="Picture 5" descr="Mtivity logo white.png"/>
          <p:cNvPicPr>
            <a:picLocks noChangeAspect="1"/>
          </p:cNvPicPr>
          <p:nvPr/>
        </p:nvPicPr>
        <p:blipFill>
          <a:blip r:embed="rId2" cstate="print"/>
          <a:stretch>
            <a:fillRect/>
          </a:stretch>
        </p:blipFill>
        <p:spPr>
          <a:xfrm>
            <a:off x="7632070" y="0"/>
            <a:ext cx="1511930" cy="6096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800" dirty="0" smtClean="0"/>
              <a:t>Mtivity Forums</a:t>
            </a:r>
            <a:endParaRPr lang="en-US" sz="2800" dirty="0"/>
          </a:p>
        </p:txBody>
      </p:sp>
      <p:sp>
        <p:nvSpPr>
          <p:cNvPr id="4" name="TextBox 3"/>
          <p:cNvSpPr txBox="1"/>
          <p:nvPr/>
        </p:nvSpPr>
        <p:spPr>
          <a:xfrm>
            <a:off x="457200" y="838200"/>
            <a:ext cx="7848600" cy="2677656"/>
          </a:xfrm>
          <a:prstGeom prst="rect">
            <a:avLst/>
          </a:prstGeom>
          <a:noFill/>
        </p:spPr>
        <p:txBody>
          <a:bodyPr wrap="square" rtlCol="0">
            <a:spAutoFit/>
          </a:bodyPr>
          <a:lstStyle/>
          <a:p>
            <a:r>
              <a:rPr lang="en-US" sz="1400" dirty="0" smtClean="0"/>
              <a:t>As part of our Client Support System, we now also offer interactive forum for all our clients. These are being populated with Frequently Asked Questions, Guides &amp; Documentation as well as updates on Mtivity. </a:t>
            </a:r>
          </a:p>
          <a:p>
            <a:endParaRPr lang="en-US" sz="1400" dirty="0"/>
          </a:p>
          <a:p>
            <a:r>
              <a:rPr lang="en-US" sz="1400" dirty="0" smtClean="0"/>
              <a:t>As a user of Mtivity and Mtivity Support, you will have access to these on </a:t>
            </a:r>
            <a:r>
              <a:rPr lang="en-US" sz="1400" dirty="0" smtClean="0">
                <a:hlinkClick r:id="rId2"/>
              </a:rPr>
              <a:t>www.mtivity.com/support</a:t>
            </a:r>
            <a:r>
              <a:rPr lang="en-US" sz="1400" dirty="0" smtClean="0"/>
              <a:t> We also have client specific forums that you will only see if you are that client or group. </a:t>
            </a:r>
          </a:p>
          <a:p>
            <a:r>
              <a:rPr lang="en-US" sz="1400" dirty="0"/>
              <a:t/>
            </a:r>
            <a:br>
              <a:rPr lang="en-US" sz="1400" dirty="0"/>
            </a:br>
            <a:r>
              <a:rPr lang="en-US" sz="1400" dirty="0"/>
              <a:t>W</a:t>
            </a:r>
            <a:r>
              <a:rPr lang="en-US" sz="1400" dirty="0" smtClean="0"/>
              <a:t>e hope these forums will help assist our client base by giving you ease of access to information previously only available through Mtivity Support or your administrator. </a:t>
            </a:r>
          </a:p>
          <a:p>
            <a:endParaRPr lang="en-US" sz="1400" dirty="0"/>
          </a:p>
          <a:p>
            <a:r>
              <a:rPr lang="en-US" sz="1400" dirty="0" smtClean="0"/>
              <a:t>Your Home Page will show you News articles and updates that we wish to bring quickly to your attention, but it will be worth looking also in our Forums, accessed from your Home Page. </a:t>
            </a:r>
          </a:p>
        </p:txBody>
      </p:sp>
      <p:pic>
        <p:nvPicPr>
          <p:cNvPr id="12291" name="Picture 3"/>
          <p:cNvPicPr>
            <a:picLocks noChangeAspect="1" noChangeArrowheads="1"/>
          </p:cNvPicPr>
          <p:nvPr/>
        </p:nvPicPr>
        <p:blipFill>
          <a:blip r:embed="rId3" cstate="print"/>
          <a:srcRect/>
          <a:stretch>
            <a:fillRect/>
          </a:stretch>
        </p:blipFill>
        <p:spPr bwMode="auto">
          <a:xfrm>
            <a:off x="182966" y="3657600"/>
            <a:ext cx="8732434" cy="2885679"/>
          </a:xfrm>
          <a:prstGeom prst="rect">
            <a:avLst/>
          </a:prstGeom>
          <a:noFill/>
          <a:ln w="9525">
            <a:solidFill>
              <a:schemeClr val="tx1"/>
            </a:solidFill>
            <a:miter lim="800000"/>
            <a:headEnd/>
            <a:tailEnd/>
          </a:ln>
        </p:spPr>
      </p:pic>
      <p:sp>
        <p:nvSpPr>
          <p:cNvPr id="7" name="Rectangular Callout 6"/>
          <p:cNvSpPr/>
          <p:nvPr/>
        </p:nvSpPr>
        <p:spPr>
          <a:xfrm>
            <a:off x="4267200" y="3810000"/>
            <a:ext cx="1676400" cy="1676400"/>
          </a:xfrm>
          <a:prstGeom prst="wedgeRectCallout">
            <a:avLst>
              <a:gd name="adj1" fmla="val 113643"/>
              <a:gd name="adj2" fmla="val 18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Clicking on FORUMS will take you to the main Forum page. Or select a Forum listed to go directly to that one. </a:t>
            </a:r>
            <a:endParaRPr lang="en-US" sz="1400" dirty="0"/>
          </a:p>
        </p:txBody>
      </p:sp>
      <p:sp>
        <p:nvSpPr>
          <p:cNvPr id="8" name="Rectangular Callout 7"/>
          <p:cNvSpPr/>
          <p:nvPr/>
        </p:nvSpPr>
        <p:spPr>
          <a:xfrm>
            <a:off x="4191000" y="5867400"/>
            <a:ext cx="2514600" cy="685800"/>
          </a:xfrm>
          <a:prstGeom prst="wedgeRectCallout">
            <a:avLst>
              <a:gd name="adj1" fmla="val 63053"/>
              <a:gd name="adj2" fmla="val -5185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You can also use this search function to search within all (or selected) forums.</a:t>
            </a:r>
            <a:endParaRPr lang="en-US" sz="1400" dirty="0"/>
          </a:p>
        </p:txBody>
      </p:sp>
      <p:pic>
        <p:nvPicPr>
          <p:cNvPr id="9" name="Picture 8" descr="Mtivity logo white.png"/>
          <p:cNvPicPr>
            <a:picLocks noChangeAspect="1"/>
          </p:cNvPicPr>
          <p:nvPr/>
        </p:nvPicPr>
        <p:blipFill>
          <a:blip r:embed="rId4"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800" dirty="0" smtClean="0"/>
              <a:t>Mtivity Forums</a:t>
            </a:r>
            <a:endParaRPr lang="en-US" sz="2800" dirty="0"/>
          </a:p>
        </p:txBody>
      </p:sp>
      <p:pic>
        <p:nvPicPr>
          <p:cNvPr id="13314" name="Picture 2"/>
          <p:cNvPicPr>
            <a:picLocks noChangeAspect="1" noChangeArrowheads="1"/>
          </p:cNvPicPr>
          <p:nvPr/>
        </p:nvPicPr>
        <p:blipFill>
          <a:blip r:embed="rId2" cstate="print"/>
          <a:srcRect/>
          <a:stretch>
            <a:fillRect/>
          </a:stretch>
        </p:blipFill>
        <p:spPr bwMode="auto">
          <a:xfrm>
            <a:off x="304800" y="2286000"/>
            <a:ext cx="8629117" cy="3814763"/>
          </a:xfrm>
          <a:prstGeom prst="rect">
            <a:avLst/>
          </a:prstGeom>
          <a:noFill/>
          <a:ln w="9525">
            <a:solidFill>
              <a:schemeClr val="tx1"/>
            </a:solidFill>
            <a:miter lim="800000"/>
            <a:headEnd/>
            <a:tailEnd/>
          </a:ln>
        </p:spPr>
      </p:pic>
      <p:sp>
        <p:nvSpPr>
          <p:cNvPr id="5" name="TextBox 4"/>
          <p:cNvSpPr txBox="1"/>
          <p:nvPr/>
        </p:nvSpPr>
        <p:spPr>
          <a:xfrm>
            <a:off x="685800" y="1066800"/>
            <a:ext cx="7696200" cy="523220"/>
          </a:xfrm>
          <a:prstGeom prst="rect">
            <a:avLst/>
          </a:prstGeom>
          <a:noFill/>
        </p:spPr>
        <p:txBody>
          <a:bodyPr wrap="square" rtlCol="0">
            <a:spAutoFit/>
          </a:bodyPr>
          <a:lstStyle/>
          <a:p>
            <a:r>
              <a:rPr lang="en-US" sz="1400" dirty="0" smtClean="0"/>
              <a:t>Forums will be populated by Mtivity, but also by Users. It will be a developing knowledge bank for the use of Mtivity.  </a:t>
            </a:r>
          </a:p>
        </p:txBody>
      </p:sp>
      <p:sp>
        <p:nvSpPr>
          <p:cNvPr id="6" name="Rectangular Callout 5"/>
          <p:cNvSpPr/>
          <p:nvPr/>
        </p:nvSpPr>
        <p:spPr>
          <a:xfrm>
            <a:off x="3962400" y="3124200"/>
            <a:ext cx="2286000" cy="1219200"/>
          </a:xfrm>
          <a:prstGeom prst="wedgeRectCallout">
            <a:avLst>
              <a:gd name="adj1" fmla="val -162183"/>
              <a:gd name="adj2" fmla="val 3383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Click on the Forum title to access the topics. The number here shows how many topics are currently in this forum.</a:t>
            </a:r>
            <a:endParaRPr lang="en-US" sz="1400" dirty="0"/>
          </a:p>
        </p:txBody>
      </p:sp>
      <p:pic>
        <p:nvPicPr>
          <p:cNvPr id="7" name="Picture 6"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2800" dirty="0" smtClean="0"/>
              <a:t>Mtivity Forums</a:t>
            </a:r>
            <a:endParaRPr lang="en-US" sz="2800" dirty="0"/>
          </a:p>
        </p:txBody>
      </p:sp>
      <p:pic>
        <p:nvPicPr>
          <p:cNvPr id="14338" name="Picture 2"/>
          <p:cNvPicPr>
            <a:picLocks noChangeAspect="1" noChangeArrowheads="1"/>
          </p:cNvPicPr>
          <p:nvPr/>
        </p:nvPicPr>
        <p:blipFill>
          <a:blip r:embed="rId2" cstate="print"/>
          <a:srcRect/>
          <a:stretch>
            <a:fillRect/>
          </a:stretch>
        </p:blipFill>
        <p:spPr bwMode="auto">
          <a:xfrm>
            <a:off x="228600" y="2286000"/>
            <a:ext cx="8688727" cy="2920863"/>
          </a:xfrm>
          <a:prstGeom prst="rect">
            <a:avLst/>
          </a:prstGeom>
          <a:noFill/>
          <a:ln w="9525">
            <a:solidFill>
              <a:schemeClr val="tx1"/>
            </a:solidFill>
            <a:miter lim="800000"/>
            <a:headEnd/>
            <a:tailEnd/>
          </a:ln>
        </p:spPr>
      </p:pic>
      <p:sp>
        <p:nvSpPr>
          <p:cNvPr id="5" name="Rectangular Callout 4"/>
          <p:cNvSpPr/>
          <p:nvPr/>
        </p:nvSpPr>
        <p:spPr>
          <a:xfrm>
            <a:off x="3124200" y="4953000"/>
            <a:ext cx="3352800" cy="1600200"/>
          </a:xfrm>
          <a:prstGeom prst="wedgeRectCallout">
            <a:avLst>
              <a:gd name="adj1" fmla="val -79708"/>
              <a:gd name="adj2" fmla="val -11679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Simply click on the topic to view. From there, you can add comments – such as another FAQ in that Topic that you have the answer too and you think might be helpful to other Mtivity users. </a:t>
            </a:r>
            <a:endParaRPr lang="en-US" sz="1400" dirty="0"/>
          </a:p>
        </p:txBody>
      </p:sp>
      <p:sp>
        <p:nvSpPr>
          <p:cNvPr id="6" name="TextBox 5"/>
          <p:cNvSpPr txBox="1"/>
          <p:nvPr/>
        </p:nvSpPr>
        <p:spPr>
          <a:xfrm>
            <a:off x="609600" y="1066800"/>
            <a:ext cx="8153400" cy="307777"/>
          </a:xfrm>
          <a:prstGeom prst="rect">
            <a:avLst/>
          </a:prstGeom>
          <a:noFill/>
        </p:spPr>
        <p:txBody>
          <a:bodyPr wrap="square" rtlCol="0">
            <a:spAutoFit/>
          </a:bodyPr>
          <a:lstStyle/>
          <a:p>
            <a:r>
              <a:rPr lang="en-US" sz="1400" dirty="0" smtClean="0"/>
              <a:t>You will see a list of topics in the Forum, number of comments, view and the latest activity.</a:t>
            </a:r>
            <a:endParaRPr lang="en-US" sz="1400" dirty="0"/>
          </a:p>
        </p:txBody>
      </p:sp>
      <p:sp>
        <p:nvSpPr>
          <p:cNvPr id="7" name="Rectangular Callout 6"/>
          <p:cNvSpPr/>
          <p:nvPr/>
        </p:nvSpPr>
        <p:spPr>
          <a:xfrm>
            <a:off x="1371600" y="1676400"/>
            <a:ext cx="2819400" cy="457200"/>
          </a:xfrm>
          <a:prstGeom prst="wedgeRectCallout">
            <a:avLst>
              <a:gd name="adj1" fmla="val -56797"/>
              <a:gd name="adj2" fmla="val 10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Use the crumb trail to get back to Forum home.</a:t>
            </a:r>
            <a:endParaRPr lang="en-US" sz="1400" dirty="0"/>
          </a:p>
        </p:txBody>
      </p:sp>
      <p:pic>
        <p:nvPicPr>
          <p:cNvPr id="8" name="Picture 7" descr="Mtivity logo white.png"/>
          <p:cNvPicPr>
            <a:picLocks noChangeAspect="1"/>
          </p:cNvPicPr>
          <p:nvPr/>
        </p:nvPicPr>
        <p:blipFill>
          <a:blip r:embed="rId3"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Editing Your Information</a:t>
            </a:r>
            <a:endParaRPr lang="en-US" dirty="0"/>
          </a:p>
        </p:txBody>
      </p:sp>
      <p:pic>
        <p:nvPicPr>
          <p:cNvPr id="6" name="Picture 5" descr="Mtivity logo white.png"/>
          <p:cNvPicPr>
            <a:picLocks noChangeAspect="1"/>
          </p:cNvPicPr>
          <p:nvPr/>
        </p:nvPicPr>
        <p:blipFill>
          <a:blip r:embed="rId2" cstate="print"/>
          <a:stretch>
            <a:fillRect/>
          </a:stretch>
        </p:blipFill>
        <p:spPr>
          <a:xfrm>
            <a:off x="7632070" y="0"/>
            <a:ext cx="1511930" cy="60960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rmAutofit/>
          </a:bodyPr>
          <a:lstStyle/>
          <a:p>
            <a:r>
              <a:rPr lang="en-US" sz="2800" dirty="0" smtClean="0"/>
              <a:t>Editing your information. </a:t>
            </a:r>
            <a:endParaRPr lang="en-US" sz="2800" dirty="0"/>
          </a:p>
        </p:txBody>
      </p:sp>
      <p:sp>
        <p:nvSpPr>
          <p:cNvPr id="4" name="TextBox 3"/>
          <p:cNvSpPr txBox="1"/>
          <p:nvPr/>
        </p:nvSpPr>
        <p:spPr>
          <a:xfrm>
            <a:off x="685800" y="1066800"/>
            <a:ext cx="7772400" cy="523220"/>
          </a:xfrm>
          <a:prstGeom prst="rect">
            <a:avLst/>
          </a:prstGeom>
          <a:noFill/>
        </p:spPr>
        <p:txBody>
          <a:bodyPr wrap="square" rtlCol="0">
            <a:spAutoFit/>
          </a:bodyPr>
          <a:lstStyle/>
          <a:p>
            <a:r>
              <a:rPr lang="en-US" sz="1400" dirty="0" smtClean="0"/>
              <a:t>At the top right hand side of every screen on mtivity.com/support, you will see your name and 3 links – Profile, Change Password and Logout. </a:t>
            </a:r>
            <a:endParaRPr lang="en-US" sz="1400" dirty="0"/>
          </a:p>
        </p:txBody>
      </p:sp>
      <p:pic>
        <p:nvPicPr>
          <p:cNvPr id="15363" name="Picture 3"/>
          <p:cNvPicPr>
            <a:picLocks noChangeAspect="1" noChangeArrowheads="1"/>
          </p:cNvPicPr>
          <p:nvPr/>
        </p:nvPicPr>
        <p:blipFill>
          <a:blip r:embed="rId2" cstate="print"/>
          <a:srcRect/>
          <a:stretch>
            <a:fillRect/>
          </a:stretch>
        </p:blipFill>
        <p:spPr bwMode="auto">
          <a:xfrm>
            <a:off x="457200" y="1905000"/>
            <a:ext cx="2924175" cy="381000"/>
          </a:xfrm>
          <a:prstGeom prst="rect">
            <a:avLst/>
          </a:prstGeom>
          <a:noFill/>
          <a:ln w="9525">
            <a:solidFill>
              <a:schemeClr val="tx1"/>
            </a:solidFill>
            <a:miter lim="800000"/>
            <a:headEnd/>
            <a:tailEnd/>
          </a:ln>
        </p:spPr>
      </p:pic>
      <p:pic>
        <p:nvPicPr>
          <p:cNvPr id="15364" name="Picture 4"/>
          <p:cNvPicPr>
            <a:picLocks noChangeAspect="1" noChangeArrowheads="1"/>
          </p:cNvPicPr>
          <p:nvPr/>
        </p:nvPicPr>
        <p:blipFill>
          <a:blip r:embed="rId3" cstate="print"/>
          <a:srcRect/>
          <a:stretch>
            <a:fillRect/>
          </a:stretch>
        </p:blipFill>
        <p:spPr bwMode="auto">
          <a:xfrm>
            <a:off x="381000" y="2590800"/>
            <a:ext cx="6341991" cy="3538791"/>
          </a:xfrm>
          <a:prstGeom prst="rect">
            <a:avLst/>
          </a:prstGeom>
          <a:noFill/>
          <a:ln w="9525">
            <a:solidFill>
              <a:schemeClr val="tx1"/>
            </a:solidFill>
            <a:miter lim="800000"/>
            <a:headEnd/>
            <a:tailEnd/>
          </a:ln>
        </p:spPr>
      </p:pic>
      <p:sp>
        <p:nvSpPr>
          <p:cNvPr id="8" name="TextBox 7"/>
          <p:cNvSpPr txBox="1"/>
          <p:nvPr/>
        </p:nvSpPr>
        <p:spPr>
          <a:xfrm>
            <a:off x="3886200" y="1905000"/>
            <a:ext cx="4419600" cy="307777"/>
          </a:xfrm>
          <a:prstGeom prst="rect">
            <a:avLst/>
          </a:prstGeom>
          <a:noFill/>
        </p:spPr>
        <p:txBody>
          <a:bodyPr wrap="square" rtlCol="0">
            <a:spAutoFit/>
          </a:bodyPr>
          <a:lstStyle/>
          <a:p>
            <a:r>
              <a:rPr lang="en-US" sz="1400" dirty="0" smtClean="0"/>
              <a:t>Profile will allow you to add details to your account.</a:t>
            </a:r>
            <a:endParaRPr lang="en-US" sz="1400" dirty="0"/>
          </a:p>
        </p:txBody>
      </p:sp>
      <p:sp>
        <p:nvSpPr>
          <p:cNvPr id="9" name="Rectangular Callout 8"/>
          <p:cNvSpPr/>
          <p:nvPr/>
        </p:nvSpPr>
        <p:spPr>
          <a:xfrm>
            <a:off x="3733800" y="2819400"/>
            <a:ext cx="1828800" cy="381000"/>
          </a:xfrm>
          <a:prstGeom prst="wedgeRectCallout">
            <a:avLst>
              <a:gd name="adj1" fmla="val -127449"/>
              <a:gd name="adj2" fmla="val 2557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Change your name</a:t>
            </a:r>
            <a:endParaRPr lang="en-US" sz="1400" dirty="0"/>
          </a:p>
        </p:txBody>
      </p:sp>
      <p:sp>
        <p:nvSpPr>
          <p:cNvPr id="10" name="Rectangular Callout 9"/>
          <p:cNvSpPr/>
          <p:nvPr/>
        </p:nvSpPr>
        <p:spPr>
          <a:xfrm>
            <a:off x="2895600" y="3581400"/>
            <a:ext cx="2743200" cy="457200"/>
          </a:xfrm>
          <a:prstGeom prst="wedgeRectCallout">
            <a:avLst>
              <a:gd name="adj1" fmla="val -70943"/>
              <a:gd name="adj2" fmla="val 23819"/>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Add an additional  email address and phone number</a:t>
            </a:r>
            <a:endParaRPr lang="en-US" sz="1400" dirty="0"/>
          </a:p>
        </p:txBody>
      </p:sp>
      <p:sp>
        <p:nvSpPr>
          <p:cNvPr id="11" name="Rectangular Callout 10"/>
          <p:cNvSpPr/>
          <p:nvPr/>
        </p:nvSpPr>
        <p:spPr>
          <a:xfrm>
            <a:off x="3276600" y="4419600"/>
            <a:ext cx="1752600" cy="457200"/>
          </a:xfrm>
          <a:prstGeom prst="wedgeRectCallout">
            <a:avLst>
              <a:gd name="adj1" fmla="val -75254"/>
              <a:gd name="adj2" fmla="val 6865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Set your time zone</a:t>
            </a:r>
            <a:endParaRPr lang="en-US" sz="1400" dirty="0"/>
          </a:p>
        </p:txBody>
      </p:sp>
      <p:sp>
        <p:nvSpPr>
          <p:cNvPr id="12" name="Rectangular Callout 11"/>
          <p:cNvSpPr/>
          <p:nvPr/>
        </p:nvSpPr>
        <p:spPr>
          <a:xfrm>
            <a:off x="2590800" y="5562600"/>
            <a:ext cx="3048000" cy="1066800"/>
          </a:xfrm>
          <a:prstGeom prst="wedgeRectCallout">
            <a:avLst>
              <a:gd name="adj1" fmla="val -86012"/>
              <a:gd name="adj2" fmla="val -3244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And personalize your profile with a Photo! This will appear next to your requests, where you currently see a gray image and your name.</a:t>
            </a:r>
            <a:endParaRPr lang="en-US" sz="1400" dirty="0"/>
          </a:p>
        </p:txBody>
      </p:sp>
      <p:sp>
        <p:nvSpPr>
          <p:cNvPr id="13" name="Rectangular Callout 12"/>
          <p:cNvSpPr/>
          <p:nvPr/>
        </p:nvSpPr>
        <p:spPr>
          <a:xfrm>
            <a:off x="7239000" y="4419600"/>
            <a:ext cx="1371600" cy="990600"/>
          </a:xfrm>
          <a:prstGeom prst="wedgeRectCallout">
            <a:avLst>
              <a:gd name="adj1" fmla="val -89551"/>
              <a:gd name="adj2" fmla="val 9942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Be sure to click UPDATE to save your changes.</a:t>
            </a:r>
            <a:endParaRPr lang="en-US" sz="1400" dirty="0"/>
          </a:p>
        </p:txBody>
      </p:sp>
      <p:pic>
        <p:nvPicPr>
          <p:cNvPr id="14" name="Picture 13" descr="Mtivity logo white.png"/>
          <p:cNvPicPr>
            <a:picLocks noChangeAspect="1"/>
          </p:cNvPicPr>
          <p:nvPr/>
        </p:nvPicPr>
        <p:blipFill>
          <a:blip r:embed="rId4"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676400" y="1524000"/>
            <a:ext cx="5638800" cy="2585323"/>
          </a:xfrm>
          <a:prstGeom prst="rect">
            <a:avLst/>
          </a:prstGeom>
          <a:noFill/>
        </p:spPr>
        <p:txBody>
          <a:bodyPr wrap="square" rtlCol="0">
            <a:spAutoFit/>
          </a:bodyPr>
          <a:lstStyle/>
          <a:p>
            <a:r>
              <a:rPr lang="en-US" dirty="0" smtClean="0"/>
              <a:t>We hope you find our Mtivity Client Support System easy to use and see the many benefits of this upgrade. </a:t>
            </a:r>
          </a:p>
          <a:p>
            <a:endParaRPr lang="en-US" dirty="0"/>
          </a:p>
          <a:p>
            <a:r>
              <a:rPr lang="en-US" dirty="0" smtClean="0"/>
              <a:t>Please do let us have your feedback or any questions you have – we’d love to hear from you. </a:t>
            </a:r>
          </a:p>
          <a:p>
            <a:endParaRPr lang="en-US" dirty="0"/>
          </a:p>
          <a:p>
            <a:r>
              <a:rPr lang="en-US" dirty="0" smtClean="0"/>
              <a:t>On behalf of all at Mtivity, we thank you for adopting this change and we are pleased that this system will allow us to manage your requests with high efficiency.</a:t>
            </a:r>
            <a:endParaRPr lang="en-US" dirty="0"/>
          </a:p>
        </p:txBody>
      </p:sp>
      <p:pic>
        <p:nvPicPr>
          <p:cNvPr id="5" name="Picture 4" descr="Mtivity logo white.png"/>
          <p:cNvPicPr>
            <a:picLocks noChangeAspect="1"/>
          </p:cNvPicPr>
          <p:nvPr/>
        </p:nvPicPr>
        <p:blipFill>
          <a:blip r:embed="rId2" cstate="print"/>
          <a:stretch>
            <a:fillRect/>
          </a:stretch>
        </p:blipFill>
        <p:spPr>
          <a:xfrm>
            <a:off x="7632070" y="0"/>
            <a:ext cx="1511930" cy="6096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197</TotalTime>
  <Words>1511</Words>
  <Application>Microsoft Office PowerPoint</Application>
  <PresentationFormat>On-screen Show (4:3)</PresentationFormat>
  <Paragraphs>137</Paragraphs>
  <Slides>24</Slides>
  <Notes>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Mtivity Client Support System</vt:lpstr>
      <vt:lpstr>Mtivity Client Support System</vt:lpstr>
      <vt:lpstr>How to contact Mtivity Support</vt:lpstr>
      <vt:lpstr>First time user: Setting up a profile on mtivity.com/support</vt:lpstr>
      <vt:lpstr>Quick Start Guide for www.mtivity.com/support</vt:lpstr>
      <vt:lpstr>Slide 6</vt:lpstr>
      <vt:lpstr>Creating your profile for Mtivity Support </vt:lpstr>
      <vt:lpstr>Your Mtivity Client Support System</vt:lpstr>
      <vt:lpstr>Submitting A Request to Mtivity Support</vt:lpstr>
      <vt:lpstr>How to use Mtivity Client Support System.</vt:lpstr>
      <vt:lpstr>Submitting A Request</vt:lpstr>
      <vt:lpstr>Submitting A Request</vt:lpstr>
      <vt:lpstr>Submitting A Request</vt:lpstr>
      <vt:lpstr>Submitting A Request</vt:lpstr>
      <vt:lpstr>Response to your Request</vt:lpstr>
      <vt:lpstr>Slide 16</vt:lpstr>
      <vt:lpstr>Slide 17</vt:lpstr>
      <vt:lpstr>Mtivity Forums</vt:lpstr>
      <vt:lpstr>Mtivity Forums</vt:lpstr>
      <vt:lpstr>Mtivity Forums</vt:lpstr>
      <vt:lpstr>Mtivity Forums</vt:lpstr>
      <vt:lpstr>Editing Your Information</vt:lpstr>
      <vt:lpstr>Editing your information. </vt:lpstr>
      <vt:lpstr>Slide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Mtivity Client Support System</dc:title>
  <dc:creator>Ali</dc:creator>
  <cp:lastModifiedBy>Ali</cp:lastModifiedBy>
  <cp:revision>32</cp:revision>
  <dcterms:created xsi:type="dcterms:W3CDTF">2010-03-11T14:48:59Z</dcterms:created>
  <dcterms:modified xsi:type="dcterms:W3CDTF">2010-03-11T18:17:33Z</dcterms:modified>
</cp:coreProperties>
</file>